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63"/>
  </p:notesMasterIdLst>
  <p:sldIdLst>
    <p:sldId id="274" r:id="rId2"/>
    <p:sldId id="604" r:id="rId3"/>
    <p:sldId id="605" r:id="rId4"/>
    <p:sldId id="468" r:id="rId5"/>
    <p:sldId id="469" r:id="rId6"/>
    <p:sldId id="506" r:id="rId7"/>
    <p:sldId id="470" r:id="rId8"/>
    <p:sldId id="450" r:id="rId9"/>
    <p:sldId id="471" r:id="rId10"/>
    <p:sldId id="472" r:id="rId11"/>
    <p:sldId id="507" r:id="rId12"/>
    <p:sldId id="562" r:id="rId13"/>
    <p:sldId id="473" r:id="rId14"/>
    <p:sldId id="614" r:id="rId15"/>
    <p:sldId id="456" r:id="rId16"/>
    <p:sldId id="615" r:id="rId17"/>
    <p:sldId id="607" r:id="rId18"/>
    <p:sldId id="608" r:id="rId19"/>
    <p:sldId id="609" r:id="rId20"/>
    <p:sldId id="616" r:id="rId21"/>
    <p:sldId id="617" r:id="rId22"/>
    <p:sldId id="610" r:id="rId23"/>
    <p:sldId id="611" r:id="rId24"/>
    <p:sldId id="613" r:id="rId25"/>
    <p:sldId id="429" r:id="rId26"/>
    <p:sldId id="564" r:id="rId27"/>
    <p:sldId id="483" r:id="rId28"/>
    <p:sldId id="590" r:id="rId29"/>
    <p:sldId id="591" r:id="rId30"/>
    <p:sldId id="592" r:id="rId31"/>
    <p:sldId id="596" r:id="rId32"/>
    <p:sldId id="484" r:id="rId33"/>
    <p:sldId id="489" r:id="rId34"/>
    <p:sldId id="490" r:id="rId35"/>
    <p:sldId id="491" r:id="rId36"/>
    <p:sldId id="492" r:id="rId37"/>
    <p:sldId id="493" r:id="rId38"/>
    <p:sldId id="494" r:id="rId39"/>
    <p:sldId id="499" r:id="rId40"/>
    <p:sldId id="600" r:id="rId41"/>
    <p:sldId id="603" r:id="rId42"/>
    <p:sldId id="576" r:id="rId43"/>
    <p:sldId id="544" r:id="rId44"/>
    <p:sldId id="570" r:id="rId45"/>
    <p:sldId id="567" r:id="rId46"/>
    <p:sldId id="582" r:id="rId47"/>
    <p:sldId id="583" r:id="rId48"/>
    <p:sldId id="584" r:id="rId49"/>
    <p:sldId id="580" r:id="rId50"/>
    <p:sldId id="585" r:id="rId51"/>
    <p:sldId id="586" r:id="rId52"/>
    <p:sldId id="581" r:id="rId53"/>
    <p:sldId id="601" r:id="rId54"/>
    <p:sldId id="587" r:id="rId55"/>
    <p:sldId id="569" r:id="rId56"/>
    <p:sldId id="505" r:id="rId57"/>
    <p:sldId id="568" r:id="rId58"/>
    <p:sldId id="589" r:id="rId59"/>
    <p:sldId id="462" r:id="rId60"/>
    <p:sldId id="527" r:id="rId61"/>
    <p:sldId id="618" r:id="rId62"/>
  </p:sldIdLst>
  <p:sldSz cx="9144000" cy="6858000" type="screen4x3"/>
  <p:notesSz cx="6858000" cy="9144000"/>
  <p:defaultTextStyle>
    <a:defPPr>
      <a:defRPr lang="en-GB"/>
    </a:defPPr>
    <a:lvl1pPr algn="l" rtl="0" fontAlgn="base">
      <a:spcBef>
        <a:spcPct val="0"/>
      </a:spcBef>
      <a:spcAft>
        <a:spcPct val="0"/>
      </a:spcAft>
      <a:defRPr sz="1500" kern="1200">
        <a:solidFill>
          <a:schemeClr val="tx1"/>
        </a:solidFill>
        <a:latin typeface="Verdana" pitchFamily="34" charset="0"/>
        <a:ea typeface="+mn-ea"/>
        <a:cs typeface="Times New Roman" pitchFamily="18" charset="0"/>
      </a:defRPr>
    </a:lvl1pPr>
    <a:lvl2pPr marL="457200" algn="l" rtl="0" fontAlgn="base">
      <a:spcBef>
        <a:spcPct val="0"/>
      </a:spcBef>
      <a:spcAft>
        <a:spcPct val="0"/>
      </a:spcAft>
      <a:defRPr sz="1500" kern="1200">
        <a:solidFill>
          <a:schemeClr val="tx1"/>
        </a:solidFill>
        <a:latin typeface="Verdana" pitchFamily="34" charset="0"/>
        <a:ea typeface="+mn-ea"/>
        <a:cs typeface="Times New Roman" pitchFamily="18" charset="0"/>
      </a:defRPr>
    </a:lvl2pPr>
    <a:lvl3pPr marL="914400" algn="l" rtl="0" fontAlgn="base">
      <a:spcBef>
        <a:spcPct val="0"/>
      </a:spcBef>
      <a:spcAft>
        <a:spcPct val="0"/>
      </a:spcAft>
      <a:defRPr sz="1500" kern="1200">
        <a:solidFill>
          <a:schemeClr val="tx1"/>
        </a:solidFill>
        <a:latin typeface="Verdana" pitchFamily="34" charset="0"/>
        <a:ea typeface="+mn-ea"/>
        <a:cs typeface="Times New Roman" pitchFamily="18" charset="0"/>
      </a:defRPr>
    </a:lvl3pPr>
    <a:lvl4pPr marL="1371600" algn="l" rtl="0" fontAlgn="base">
      <a:spcBef>
        <a:spcPct val="0"/>
      </a:spcBef>
      <a:spcAft>
        <a:spcPct val="0"/>
      </a:spcAft>
      <a:defRPr sz="1500" kern="1200">
        <a:solidFill>
          <a:schemeClr val="tx1"/>
        </a:solidFill>
        <a:latin typeface="Verdana" pitchFamily="34" charset="0"/>
        <a:ea typeface="+mn-ea"/>
        <a:cs typeface="Times New Roman" pitchFamily="18" charset="0"/>
      </a:defRPr>
    </a:lvl4pPr>
    <a:lvl5pPr marL="1828800" algn="l" rtl="0" fontAlgn="base">
      <a:spcBef>
        <a:spcPct val="0"/>
      </a:spcBef>
      <a:spcAft>
        <a:spcPct val="0"/>
      </a:spcAft>
      <a:defRPr sz="1500" kern="1200">
        <a:solidFill>
          <a:schemeClr val="tx1"/>
        </a:solidFill>
        <a:latin typeface="Verdana" pitchFamily="34" charset="0"/>
        <a:ea typeface="+mn-ea"/>
        <a:cs typeface="Times New Roman" pitchFamily="18" charset="0"/>
      </a:defRPr>
    </a:lvl5pPr>
    <a:lvl6pPr marL="2286000" algn="l" defTabSz="914400" rtl="0" eaLnBrk="1" latinLnBrk="0" hangingPunct="1">
      <a:defRPr sz="1500" kern="1200">
        <a:solidFill>
          <a:schemeClr val="tx1"/>
        </a:solidFill>
        <a:latin typeface="Verdana" pitchFamily="34" charset="0"/>
        <a:ea typeface="+mn-ea"/>
        <a:cs typeface="Times New Roman" pitchFamily="18" charset="0"/>
      </a:defRPr>
    </a:lvl6pPr>
    <a:lvl7pPr marL="2743200" algn="l" defTabSz="914400" rtl="0" eaLnBrk="1" latinLnBrk="0" hangingPunct="1">
      <a:defRPr sz="1500" kern="1200">
        <a:solidFill>
          <a:schemeClr val="tx1"/>
        </a:solidFill>
        <a:latin typeface="Verdana" pitchFamily="34" charset="0"/>
        <a:ea typeface="+mn-ea"/>
        <a:cs typeface="Times New Roman" pitchFamily="18" charset="0"/>
      </a:defRPr>
    </a:lvl7pPr>
    <a:lvl8pPr marL="3200400" algn="l" defTabSz="914400" rtl="0" eaLnBrk="1" latinLnBrk="0" hangingPunct="1">
      <a:defRPr sz="1500" kern="1200">
        <a:solidFill>
          <a:schemeClr val="tx1"/>
        </a:solidFill>
        <a:latin typeface="Verdana" pitchFamily="34" charset="0"/>
        <a:ea typeface="+mn-ea"/>
        <a:cs typeface="Times New Roman" pitchFamily="18" charset="0"/>
      </a:defRPr>
    </a:lvl8pPr>
    <a:lvl9pPr marL="3657600" algn="l" defTabSz="914400" rtl="0" eaLnBrk="1" latinLnBrk="0" hangingPunct="1">
      <a:defRPr sz="1500" kern="1200">
        <a:solidFill>
          <a:schemeClr val="tx1"/>
        </a:solidFill>
        <a:latin typeface="Verdana" pitchFamily="34"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FFFF99"/>
    <a:srgbClr val="780621"/>
    <a:srgbClr val="00FF00"/>
    <a:srgbClr val="364B33"/>
    <a:srgbClr val="5F5F5F"/>
    <a:srgbClr val="FF0000"/>
    <a:srgbClr val="F86E8F"/>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6" autoAdjust="0"/>
    <p:restoredTop sz="86449" autoAdjust="0"/>
  </p:normalViewPr>
  <p:slideViewPr>
    <p:cSldViewPr snapToGrid="0">
      <p:cViewPr varScale="1">
        <p:scale>
          <a:sx n="61" d="100"/>
          <a:sy n="61" d="100"/>
        </p:scale>
        <p:origin x="-77" y="-259"/>
      </p:cViewPr>
      <p:guideLst>
        <p:guide orient="horz" pos="2160"/>
        <p:guide pos="3264"/>
      </p:guideLst>
    </p:cSldViewPr>
  </p:slideViewPr>
  <p:outlineViewPr>
    <p:cViewPr>
      <p:scale>
        <a:sx n="33" d="100"/>
        <a:sy n="33" d="100"/>
      </p:scale>
      <p:origin x="240" y="95237"/>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3168"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7ED108E-92EE-4A68-AFC0-3671E2ADB57B}" type="datetimeFigureOut">
              <a:rPr lang="en-US"/>
              <a:pPr>
                <a:defRPr/>
              </a:pPr>
              <a:t>11/12/2013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27141E7-CE0F-489A-A290-947FF35DAAE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BB596BF-0EAF-4249-A969-5AEAB67385C1}" type="slidenum">
              <a:rPr lang="en-US" smtClean="0"/>
              <a:pPr>
                <a:defRPr/>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bg-BG" dirty="0"/>
          </a:p>
        </p:txBody>
      </p:sp>
      <p:sp>
        <p:nvSpPr>
          <p:cNvPr id="4" name="Slide Number Placeholder 3"/>
          <p:cNvSpPr>
            <a:spLocks noGrp="1"/>
          </p:cNvSpPr>
          <p:nvPr>
            <p:ph type="sldNum" sz="quarter" idx="10"/>
          </p:nvPr>
        </p:nvSpPr>
        <p:spPr/>
        <p:txBody>
          <a:bodyPr/>
          <a:lstStyle/>
          <a:p>
            <a:pPr>
              <a:defRPr/>
            </a:pPr>
            <a:fld id="{F27141E7-CE0F-489A-A290-947FF35DAAE6}" type="slidenum">
              <a:rPr lang="en-US" smtClean="0"/>
              <a:pPr>
                <a:defRPr/>
              </a:pPr>
              <a:t>25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42</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42</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58</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58</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2223EC-B11B-BB4F-B84A-5017B9DE1E49}" type="slidenum">
              <a:rPr lang="en-US" sz="1200"/>
              <a:pPr/>
              <a:t>59</a:t>
            </a:fld>
            <a:endParaRPr lang="en-US" sz="1200" dirty="0"/>
          </a:p>
        </p:txBody>
      </p:sp>
      <p:sp>
        <p:nvSpPr>
          <p:cNvPr id="1280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29283F-9FA9-E64B-9C3C-7FE4241F3717}" type="slidenum">
              <a:rPr lang="en-US" sz="1200"/>
              <a:pPr algn="r"/>
              <a:t>59</a:t>
            </a:fld>
            <a:endParaRPr lang="en-US" sz="1200" dirty="0"/>
          </a:p>
        </p:txBody>
      </p:sp>
      <p:sp>
        <p:nvSpPr>
          <p:cNvPr id="203779"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GB" b="1" dirty="0">
                <a:latin typeface="Times New Roman" charset="0"/>
              </a:rPr>
              <a:t>Slide 12: </a:t>
            </a:r>
            <a:r>
              <a:rPr lang="en-GB" dirty="0">
                <a:latin typeface="Times New Roman" charset="0"/>
              </a:rPr>
              <a:t>Next generation article publishing</a:t>
            </a:r>
            <a:endParaRPr lang="en-GB" b="1" dirty="0">
              <a:latin typeface="Times New Roman" charset="0"/>
            </a:endParaRPr>
          </a:p>
          <a:p>
            <a:r>
              <a:rPr lang="en-GB" dirty="0">
                <a:latin typeface="Times New Roman" charset="0"/>
              </a:rPr>
              <a:t>Arguably our most ambitious developments in the context of scholarly communication concern the semi-automated construction of scholarly papers from databases. In many cases Scratchpads contain extensive data relating to the biology and description of particular species. These are highly suited to formal specialist publications, but doing so require the laborious assembly of these data into a manuscript. As part of the ViBRANT collaboration with Pensoft, and in particular their two journals specialising in the formal taxonomic descriptions of plants and animals, we have developed a 5-step workflow for users to selecting appropriate data from their Scratchpad, adding additional metadata describing this information so that it conforms with the norms of descriptive taxonomic publications, and then finally preview and submit this manuscript to the publisher. From here is goes through a standard peer review process. Review recommendations are then incorporated in to a revised version of the manuscript, which is then sent back to the publisher and simultaneously published on both the Scratchpad and in the publisher</a:t>
            </a:r>
            <a:r>
              <a:rPr lang="en-GB" dirty="0"/>
              <a:t>’</a:t>
            </a:r>
            <a:r>
              <a:rPr lang="en-GB" altLang="ja-JP" dirty="0">
                <a:latin typeface="Times New Roman" charset="0"/>
              </a:rPr>
              <a:t>s journal. </a:t>
            </a:r>
          </a:p>
          <a:p>
            <a:endParaRPr lang="en-GB" dirty="0">
              <a:latin typeface="Times New Roman" charset="0"/>
            </a:endParaRPr>
          </a:p>
          <a:p>
            <a:r>
              <a:rPr lang="en-GB" dirty="0">
                <a:latin typeface="Times New Roman" charset="0"/>
              </a:rPr>
              <a:t>In addition to dramatically speeding up the construction of scientific papers, the user has the advantage that firstly the manuscript can be revised and updated and new information comes to light on the Scratchpad, while preserving the original version of the manuscript as part of the scholarly record. In addition the publish extracts relevant information from the submitted database which is them automatically submitted to the specialist data repositories. </a:t>
            </a:r>
          </a:p>
          <a:p>
            <a:endParaRPr lang="en-GB" dirty="0">
              <a:latin typeface="Times New Roman" charset="0"/>
            </a:endParaRPr>
          </a:p>
          <a:p>
            <a:r>
              <a:rPr lang="en-GB" dirty="0">
                <a:latin typeface="Times New Roman" charset="0"/>
              </a:rPr>
              <a:t>So in sum then, these are the four ways in which ViBRANT is facilitation scholarly communication of biodiversity information. 1) Through low cost journal infrastructure; 2) by community web publishing; 3) by biodiversity observation data publishing; and 4) by next generation publishing services producing scholarly articles from databases.</a:t>
            </a:r>
          </a:p>
          <a:p>
            <a:endParaRPr lang="en-GB" dirty="0">
              <a:latin typeface="Times New Roman" charset="0"/>
            </a:endParaRPr>
          </a:p>
          <a:p>
            <a:endParaRPr lang="en-GB" b="1"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9707" name="Rectangle 11"/>
          <p:cNvSpPr>
            <a:spLocks noGrp="1" noChangeArrowheads="1"/>
          </p:cNvSpPr>
          <p:nvPr>
            <p:ph type="ctrTitle" sz="quarter"/>
          </p:nvPr>
        </p:nvSpPr>
        <p:spPr>
          <a:xfrm>
            <a:off x="685800" y="1736725"/>
            <a:ext cx="7772400" cy="1920875"/>
          </a:xfrm>
        </p:spPr>
        <p:txBody>
          <a:bodyPr/>
          <a:lstStyle>
            <a:lvl1pPr>
              <a:defRPr sz="6000"/>
            </a:lvl1pPr>
          </a:lstStyle>
          <a:p>
            <a:r>
              <a:rPr lang="bg-BG"/>
              <a:t>Click to edit Master title style</a:t>
            </a:r>
          </a:p>
        </p:txBody>
      </p:sp>
      <p:sp>
        <p:nvSpPr>
          <p:cNvPr id="297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bg-B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bg-B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bg-B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5BF1A1E-C800-46C5-8384-F56A6017424E}" type="slidenum">
              <a:rPr lang="bg-BG"/>
              <a:pPr>
                <a:defRPr/>
              </a:pPr>
              <a:t>‹#›</a:t>
            </a:fld>
            <a:endParaRPr lang="bg-BG"/>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D8075755-2B25-415F-968E-B7818BAB5441}"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9B643144-AAEA-45C3-8B0A-953E5D5C69B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D560DA70-CF96-4899-BF0E-AE37F37295E7}"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EDB76D46-8739-4316-9AB4-DE6E5C447329}"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316D00C5-C7F2-43D9-BFFD-A0CA4B7C7FA3}"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bg-BG"/>
          </a:p>
        </p:txBody>
      </p:sp>
      <p:sp>
        <p:nvSpPr>
          <p:cNvPr id="5" name="Rectangle 3"/>
          <p:cNvSpPr>
            <a:spLocks noGrp="1" noChangeArrowheads="1"/>
          </p:cNvSpPr>
          <p:nvPr>
            <p:ph type="sldNum" sz="quarter" idx="11"/>
          </p:nvPr>
        </p:nvSpPr>
        <p:spPr>
          <a:ln/>
        </p:spPr>
        <p:txBody>
          <a:bodyPr/>
          <a:lstStyle>
            <a:lvl1pPr>
              <a:defRPr/>
            </a:lvl1pPr>
          </a:lstStyle>
          <a:p>
            <a:pPr>
              <a:defRPr/>
            </a:pPr>
            <a:fld id="{AFE8F6C3-8200-4A67-B6AF-6C5D8FB81477}" type="slidenum">
              <a:rPr lang="bg-BG"/>
              <a:pPr>
                <a:defRPr/>
              </a:pPr>
              <a:t>‹#›</a:t>
            </a:fld>
            <a:endParaRPr lang="bg-BG"/>
          </a:p>
        </p:txBody>
      </p:sp>
      <p:sp>
        <p:nvSpPr>
          <p:cNvPr id="6"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902A0169-D91B-4EF5-9A60-9428B91F1B4F}"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bg-BG"/>
          </a:p>
        </p:txBody>
      </p:sp>
      <p:sp>
        <p:nvSpPr>
          <p:cNvPr id="8" name="Rectangle 3"/>
          <p:cNvSpPr>
            <a:spLocks noGrp="1" noChangeArrowheads="1"/>
          </p:cNvSpPr>
          <p:nvPr>
            <p:ph type="sldNum" sz="quarter" idx="11"/>
          </p:nvPr>
        </p:nvSpPr>
        <p:spPr>
          <a:ln/>
        </p:spPr>
        <p:txBody>
          <a:bodyPr/>
          <a:lstStyle>
            <a:lvl1pPr>
              <a:defRPr/>
            </a:lvl1pPr>
          </a:lstStyle>
          <a:p>
            <a:pPr>
              <a:defRPr/>
            </a:pPr>
            <a:fld id="{FE4B2897-660B-46D7-9D3D-E3DA627B3552}" type="slidenum">
              <a:rPr lang="bg-BG"/>
              <a:pPr>
                <a:defRPr/>
              </a:pPr>
              <a:t>‹#›</a:t>
            </a:fld>
            <a:endParaRPr lang="bg-BG"/>
          </a:p>
        </p:txBody>
      </p:sp>
      <p:sp>
        <p:nvSpPr>
          <p:cNvPr id="9"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bg-BG"/>
          </a:p>
        </p:txBody>
      </p:sp>
      <p:sp>
        <p:nvSpPr>
          <p:cNvPr id="4" name="Rectangle 3"/>
          <p:cNvSpPr>
            <a:spLocks noGrp="1" noChangeArrowheads="1"/>
          </p:cNvSpPr>
          <p:nvPr>
            <p:ph type="sldNum" sz="quarter" idx="11"/>
          </p:nvPr>
        </p:nvSpPr>
        <p:spPr>
          <a:ln/>
        </p:spPr>
        <p:txBody>
          <a:bodyPr/>
          <a:lstStyle>
            <a:lvl1pPr>
              <a:defRPr/>
            </a:lvl1pPr>
          </a:lstStyle>
          <a:p>
            <a:pPr>
              <a:defRPr/>
            </a:pPr>
            <a:fld id="{02296680-87B0-4EEB-90BF-D796C5E0CBC2}" type="slidenum">
              <a:rPr lang="bg-BG"/>
              <a:pPr>
                <a:defRPr/>
              </a:pPr>
              <a:t>‹#›</a:t>
            </a:fld>
            <a:endParaRPr lang="bg-BG"/>
          </a:p>
        </p:txBody>
      </p:sp>
      <p:sp>
        <p:nvSpPr>
          <p:cNvPr id="5"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bg-BG"/>
          </a:p>
        </p:txBody>
      </p:sp>
      <p:sp>
        <p:nvSpPr>
          <p:cNvPr id="3" name="Rectangle 3"/>
          <p:cNvSpPr>
            <a:spLocks noGrp="1" noChangeArrowheads="1"/>
          </p:cNvSpPr>
          <p:nvPr>
            <p:ph type="sldNum" sz="quarter" idx="11"/>
          </p:nvPr>
        </p:nvSpPr>
        <p:spPr>
          <a:ln/>
        </p:spPr>
        <p:txBody>
          <a:bodyPr/>
          <a:lstStyle>
            <a:lvl1pPr>
              <a:defRPr/>
            </a:lvl1pPr>
          </a:lstStyle>
          <a:p>
            <a:pPr>
              <a:defRPr/>
            </a:pPr>
            <a:fld id="{5AEF285C-CB28-4EAA-95D5-C89A1B3E9E32}" type="slidenum">
              <a:rPr lang="bg-BG"/>
              <a:pPr>
                <a:defRPr/>
              </a:pPr>
              <a:t>‹#›</a:t>
            </a:fld>
            <a:endParaRPr lang="bg-BG"/>
          </a:p>
        </p:txBody>
      </p:sp>
      <p:sp>
        <p:nvSpPr>
          <p:cNvPr id="4"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DD1A2483-AB09-45CC-A3D4-479FBCB970FE}"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bg-BG"/>
          </a:p>
        </p:txBody>
      </p:sp>
      <p:sp>
        <p:nvSpPr>
          <p:cNvPr id="6" name="Rectangle 3"/>
          <p:cNvSpPr>
            <a:spLocks noGrp="1" noChangeArrowheads="1"/>
          </p:cNvSpPr>
          <p:nvPr>
            <p:ph type="sldNum" sz="quarter" idx="11"/>
          </p:nvPr>
        </p:nvSpPr>
        <p:spPr>
          <a:ln/>
        </p:spPr>
        <p:txBody>
          <a:bodyPr/>
          <a:lstStyle>
            <a:lvl1pPr>
              <a:defRPr/>
            </a:lvl1pPr>
          </a:lstStyle>
          <a:p>
            <a:pPr>
              <a:defRPr/>
            </a:pPr>
            <a:fld id="{065C4180-AB7F-4240-911D-C5B1E60313BA}" type="slidenum">
              <a:rPr lang="bg-BG"/>
              <a:pPr>
                <a:defRPr/>
              </a:pPr>
              <a:t>‹#›</a:t>
            </a:fld>
            <a:endParaRPr lang="bg-BG"/>
          </a:p>
        </p:txBody>
      </p:sp>
      <p:sp>
        <p:nvSpPr>
          <p:cNvPr id="7" name="Rectangle 14"/>
          <p:cNvSpPr>
            <a:spLocks noGrp="1" noChangeArrowheads="1"/>
          </p:cNvSpPr>
          <p:nvPr>
            <p:ph type="ftr" sz="quarter" idx="12"/>
          </p:nvPr>
        </p:nvSpPr>
        <p:spPr>
          <a:ln/>
        </p:spPr>
        <p:txBody>
          <a:bodyPr/>
          <a:lstStyle>
            <a:lvl1pPr>
              <a:defRPr/>
            </a:lvl1pPr>
          </a:lstStyle>
          <a:p>
            <a:pPr>
              <a:defRPr/>
            </a:pPr>
            <a:endParaRPr lang="bg-BG"/>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cs typeface="Times New Roman" charset="0"/>
              </a:defRPr>
            </a:lvl1pPr>
          </a:lstStyle>
          <a:p>
            <a:pPr>
              <a:defRPr/>
            </a:pPr>
            <a:endParaRPr lang="bg-BG"/>
          </a:p>
        </p:txBody>
      </p:sp>
      <p:sp>
        <p:nvSpPr>
          <p:cNvPr id="286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Times New Roman" charset="0"/>
              </a:defRPr>
            </a:lvl1pPr>
          </a:lstStyle>
          <a:p>
            <a:pPr>
              <a:defRPr/>
            </a:pPr>
            <a:fld id="{77729AF6-9464-42E0-A6A0-2C114574DC8B}" type="slidenum">
              <a:rPr lang="bg-BG"/>
              <a:pPr>
                <a:defRPr/>
              </a:pPr>
              <a:t>‹#›</a:t>
            </a:fld>
            <a:endParaRPr lang="bg-BG"/>
          </a:p>
        </p:txBody>
      </p:sp>
      <p:grpSp>
        <p:nvGrpSpPr>
          <p:cNvPr id="2052" name="Group 4"/>
          <p:cNvGrpSpPr>
            <a:grpSpLocks/>
          </p:cNvGrpSpPr>
          <p:nvPr/>
        </p:nvGrpSpPr>
        <p:grpSpPr bwMode="auto">
          <a:xfrm>
            <a:off x="0" y="0"/>
            <a:ext cx="9140825" cy="6850063"/>
            <a:chOff x="0" y="0"/>
            <a:chExt cx="5758" cy="4315"/>
          </a:xfrm>
        </p:grpSpPr>
        <p:grpSp>
          <p:nvGrpSpPr>
            <p:cNvPr id="2056" name="Group 5"/>
            <p:cNvGrpSpPr>
              <a:grpSpLocks/>
            </p:cNvGrpSpPr>
            <p:nvPr userDrawn="1"/>
          </p:nvGrpSpPr>
          <p:grpSpPr bwMode="auto">
            <a:xfrm>
              <a:off x="1728" y="2230"/>
              <a:ext cx="4027" cy="2085"/>
              <a:chOff x="1728" y="2230"/>
              <a:chExt cx="4027" cy="2085"/>
            </a:xfrm>
          </p:grpSpPr>
          <p:sp>
            <p:nvSpPr>
              <p:cNvPr id="286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a:cs typeface="Times New Roman" charset="0"/>
                </a:endParaRPr>
              </a:p>
            </p:txBody>
          </p:sp>
          <p:sp>
            <p:nvSpPr>
              <p:cNvPr id="286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a:cs typeface="Times New Roman" charset="0"/>
                </a:endParaRPr>
              </a:p>
            </p:txBody>
          </p:sp>
          <p:sp>
            <p:nvSpPr>
              <p:cNvPr id="286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a:cs typeface="Times New Roman" charset="0"/>
                </a:endParaRPr>
              </a:p>
            </p:txBody>
          </p:sp>
          <p:sp>
            <p:nvSpPr>
              <p:cNvPr id="28681"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a:cs typeface="Times New Roman" charset="0"/>
                </a:endParaRPr>
              </a:p>
            </p:txBody>
          </p:sp>
          <p:sp>
            <p:nvSpPr>
              <p:cNvPr id="286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grpSp>
        <p:sp>
          <p:nvSpPr>
            <p:cNvPr id="286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a:cs typeface="Times New Roman" charset="0"/>
              </a:endParaRPr>
            </a:p>
          </p:txBody>
        </p:sp>
        <p:sp>
          <p:nvSpPr>
            <p:cNvPr id="28684"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a:cs typeface="Times New Roman" charset="0"/>
              </a:endParaRPr>
            </a:p>
          </p:txBody>
        </p:sp>
      </p:grpSp>
      <p:sp>
        <p:nvSpPr>
          <p:cNvPr id="286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bg-BG" smtClean="0"/>
              <a:t>Click to edit Master title style</a:t>
            </a:r>
          </a:p>
        </p:txBody>
      </p:sp>
      <p:sp>
        <p:nvSpPr>
          <p:cNvPr id="286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cs typeface="Times New Roman" charset="0"/>
              </a:defRPr>
            </a:lvl1pPr>
          </a:lstStyle>
          <a:p>
            <a:pPr>
              <a:defRPr/>
            </a:pPr>
            <a:endParaRPr lang="bg-BG"/>
          </a:p>
        </p:txBody>
      </p:sp>
      <p:sp>
        <p:nvSpPr>
          <p:cNvPr id="286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bg-BG" smtClean="0"/>
              <a:t>Click to edit Master text styles</a:t>
            </a:r>
          </a:p>
          <a:p>
            <a:pPr lvl="1"/>
            <a:r>
              <a:rPr lang="bg-BG" smtClean="0"/>
              <a:t>Second level</a:t>
            </a:r>
          </a:p>
          <a:p>
            <a:pPr lvl="2"/>
            <a:r>
              <a:rPr lang="bg-BG" smtClean="0"/>
              <a:t>Third level</a:t>
            </a:r>
          </a:p>
          <a:p>
            <a:pPr lvl="3"/>
            <a:r>
              <a:rPr lang="bg-BG" smtClean="0"/>
              <a:t>Fourth level</a:t>
            </a:r>
          </a:p>
          <a:p>
            <a:pPr lvl="4"/>
            <a:r>
              <a:rPr lang="bg-BG" smtClean="0"/>
              <a:t>Fifth level</a:t>
            </a:r>
          </a:p>
        </p:txBody>
      </p:sp>
    </p:spTree>
  </p:cSld>
  <p:clrMap bg1="dk2" tx1="lt1" bg2="dk1" tx2="lt2" accent1="accent1" accent2="accent2" accent3="accent3" accent4="accent4" accent5="accent5" accent6="accent6" hlink="hlink" folHlink="folHlink"/>
  <p:sldLayoutIdLst>
    <p:sldLayoutId id="2147483733"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Lucida Sans Unicode"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wmf"/><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1.wmf"/><Relationship Id="rId4" Type="http://schemas.openxmlformats.org/officeDocument/2006/relationships/image" Target="../media/image7.jpeg"/></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0" y="1016001"/>
            <a:ext cx="9144000" cy="1942148"/>
          </a:xfrm>
        </p:spPr>
        <p:txBody>
          <a:bodyPr/>
          <a:lstStyle/>
          <a:p>
            <a:r>
              <a:rPr lang="en-US" sz="4400" dirty="0" smtClean="0">
                <a:solidFill>
                  <a:srgbClr val="FFC000"/>
                </a:solidFill>
              </a:rPr>
              <a:t>The Biodiversity Data </a:t>
            </a:r>
            <a:r>
              <a:rPr lang="en-US" sz="4400" dirty="0" smtClean="0">
                <a:solidFill>
                  <a:srgbClr val="FFC000"/>
                </a:solidFill>
              </a:rPr>
              <a:t>Journal</a:t>
            </a:r>
            <a:br>
              <a:rPr lang="en-US" sz="4400" dirty="0" smtClean="0">
                <a:solidFill>
                  <a:srgbClr val="FFC000"/>
                </a:solidFill>
              </a:rPr>
            </a:br>
            <a:r>
              <a:rPr lang="en-US" sz="4400" dirty="0" smtClean="0">
                <a:solidFill>
                  <a:schemeClr val="tx1"/>
                </a:solidFill>
              </a:rPr>
              <a:t>Towards </a:t>
            </a:r>
            <a:r>
              <a:rPr lang="en-US" sz="4400" dirty="0" smtClean="0">
                <a:solidFill>
                  <a:schemeClr val="tx1"/>
                </a:solidFill>
              </a:rPr>
              <a:t>next-generation, </a:t>
            </a:r>
            <a:r>
              <a:rPr lang="en-US" sz="4400" dirty="0" smtClean="0">
                <a:solidFill>
                  <a:schemeClr val="tx1"/>
                </a:solidFill>
              </a:rPr>
              <a:t>integrated narrative and </a:t>
            </a:r>
            <a:r>
              <a:rPr lang="en-US" sz="4400" dirty="0" smtClean="0">
                <a:solidFill>
                  <a:schemeClr val="tx1"/>
                </a:solidFill>
              </a:rPr>
              <a:t>data publishing </a:t>
            </a:r>
            <a:endParaRPr lang="bg-BG" sz="4400" dirty="0">
              <a:solidFill>
                <a:schemeClr val="tx1"/>
              </a:solidFill>
            </a:endParaRPr>
          </a:p>
        </p:txBody>
      </p:sp>
      <p:sp>
        <p:nvSpPr>
          <p:cNvPr id="7" name="Subtitle 6"/>
          <p:cNvSpPr>
            <a:spLocks noGrp="1"/>
          </p:cNvSpPr>
          <p:nvPr>
            <p:ph type="subTitle" sz="quarter" idx="1"/>
          </p:nvPr>
        </p:nvSpPr>
        <p:spPr>
          <a:xfrm>
            <a:off x="1005749" y="3383280"/>
            <a:ext cx="7335611" cy="2316480"/>
          </a:xfrm>
        </p:spPr>
        <p:txBody>
          <a:bodyPr/>
          <a:lstStyle/>
          <a:p>
            <a:r>
              <a:rPr lang="bg-BG" sz="2200" dirty="0" smtClean="0"/>
              <a:t>Lyubomir Penev, Teodor Georgiev, </a:t>
            </a:r>
            <a:r>
              <a:rPr lang="en-US" sz="2200" dirty="0" err="1" smtClean="0"/>
              <a:t>Pavel</a:t>
            </a:r>
            <a:r>
              <a:rPr lang="en-US" sz="2200" dirty="0" smtClean="0"/>
              <a:t> </a:t>
            </a:r>
            <a:r>
              <a:rPr lang="en-US" sz="2200" dirty="0" err="1" smtClean="0"/>
              <a:t>Stoev</a:t>
            </a:r>
            <a:r>
              <a:rPr lang="en-US" sz="2200" dirty="0" smtClean="0"/>
              <a:t>, Jordan </a:t>
            </a:r>
            <a:r>
              <a:rPr lang="en-US" sz="2200" dirty="0" err="1" smtClean="0"/>
              <a:t>Biserkov</a:t>
            </a:r>
            <a:r>
              <a:rPr lang="en-US" sz="2200" dirty="0" smtClean="0"/>
              <a:t>, Laurence Livermore, Jeremy Miller, </a:t>
            </a:r>
            <a:r>
              <a:rPr lang="bg-BG" sz="2200" dirty="0" smtClean="0"/>
              <a:t>David Roberts, Vincent Smith</a:t>
            </a:r>
            <a:endParaRPr lang="en-US" sz="2200" dirty="0" smtClean="0"/>
          </a:p>
          <a:p>
            <a:endParaRPr lang="en-US" sz="2200" dirty="0" smtClean="0"/>
          </a:p>
          <a:p>
            <a:endParaRPr lang="en-US" sz="2200" dirty="0" smtClean="0"/>
          </a:p>
          <a:p>
            <a:r>
              <a:rPr lang="bg-BG" sz="2200" dirty="0" smtClean="0"/>
              <a:t/>
            </a:r>
            <a:br>
              <a:rPr lang="bg-BG" sz="2200" dirty="0" smtClean="0"/>
            </a:br>
            <a:endParaRPr lang="bg-BG" sz="2200" b="1" baseline="30000" dirty="0" smtClean="0"/>
          </a:p>
          <a:p>
            <a:endParaRPr lang="bg-BG" sz="2000" b="1" dirty="0" smtClean="0">
              <a:latin typeface="+mj-lt"/>
            </a:endParaRPr>
          </a:p>
        </p:txBody>
      </p:sp>
      <p:pic>
        <p:nvPicPr>
          <p:cNvPr id="4101" name="Picture 4"/>
          <p:cNvPicPr>
            <a:picLocks noChangeAspect="1" noChangeArrowheads="1"/>
          </p:cNvPicPr>
          <p:nvPr/>
        </p:nvPicPr>
        <p:blipFill>
          <a:blip r:embed="rId3" cstate="print"/>
          <a:srcRect/>
          <a:stretch>
            <a:fillRect/>
          </a:stretch>
        </p:blipFill>
        <p:spPr bwMode="auto">
          <a:xfrm>
            <a:off x="7338805" y="6140352"/>
            <a:ext cx="1556716" cy="413745"/>
          </a:xfrm>
          <a:prstGeom prst="rect">
            <a:avLst/>
          </a:prstGeom>
          <a:noFill/>
          <a:ln w="9525">
            <a:noFill/>
            <a:miter lim="800000"/>
            <a:headEnd/>
            <a:tailEnd/>
          </a:ln>
        </p:spPr>
      </p:pic>
      <p:grpSp>
        <p:nvGrpSpPr>
          <p:cNvPr id="10" name="Group 39"/>
          <p:cNvGrpSpPr>
            <a:grpSpLocks/>
          </p:cNvGrpSpPr>
          <p:nvPr/>
        </p:nvGrpSpPr>
        <p:grpSpPr bwMode="auto">
          <a:xfrm>
            <a:off x="487149" y="5774076"/>
            <a:ext cx="7413113" cy="1083924"/>
            <a:chOff x="-12121" y="590"/>
            <a:chExt cx="14429" cy="1775"/>
          </a:xfrm>
        </p:grpSpPr>
        <p:pic>
          <p:nvPicPr>
            <p:cNvPr id="11" name="Picture 38" descr="ViBRANT Logo No Text-Large"/>
            <p:cNvPicPr>
              <a:picLocks noChangeAspect="1" noChangeArrowheads="1"/>
            </p:cNvPicPr>
            <p:nvPr/>
          </p:nvPicPr>
          <p:blipFill>
            <a:blip r:embed="rId4" cstate="print"/>
            <a:srcRect/>
            <a:stretch>
              <a:fillRect/>
            </a:stretch>
          </p:blipFill>
          <p:spPr bwMode="auto">
            <a:xfrm>
              <a:off x="-12121" y="590"/>
              <a:ext cx="2008" cy="1305"/>
            </a:xfrm>
            <a:prstGeom prst="rect">
              <a:avLst/>
            </a:prstGeom>
            <a:noFill/>
          </p:spPr>
        </p:pic>
        <p:sp>
          <p:nvSpPr>
            <p:cNvPr id="12" name="Text Box 32"/>
            <p:cNvSpPr txBox="1">
              <a:spLocks noChangeArrowheads="1"/>
            </p:cNvSpPr>
            <p:nvPr/>
          </p:nvSpPr>
          <p:spPr bwMode="auto">
            <a:xfrm>
              <a:off x="-10965" y="1404"/>
              <a:ext cx="1455" cy="494"/>
            </a:xfrm>
            <a:prstGeom prst="rect">
              <a:avLst/>
            </a:prstGeom>
            <a:noFill/>
            <a:ln w="9525">
              <a:noFill/>
              <a:miter lim="800000"/>
              <a:headEnd/>
              <a:tailEnd/>
            </a:ln>
          </p:spPr>
          <p:txBody>
            <a:bodyPr wrap="none">
              <a:spAutoFit/>
            </a:bodyPr>
            <a:lstStyle/>
            <a:p>
              <a:pPr>
                <a:tabLst>
                  <a:tab pos="533400" algn="l"/>
                </a:tabLst>
              </a:pPr>
              <a:r>
                <a:rPr lang="en-US" sz="2000" dirty="0" err="1" smtClean="0">
                  <a:latin typeface="Helvetica" pitchFamily="-48" charset="0"/>
                </a:rPr>
                <a:t>ViBRANT</a:t>
              </a:r>
              <a:endParaRPr lang="en-US" sz="2000" dirty="0">
                <a:latin typeface="Helvetica" pitchFamily="-48" charset="0"/>
              </a:endParaRPr>
            </a:p>
          </p:txBody>
        </p:sp>
        <p:sp>
          <p:nvSpPr>
            <p:cNvPr id="13" name="Text Box 33"/>
            <p:cNvSpPr txBox="1">
              <a:spLocks noChangeArrowheads="1"/>
            </p:cNvSpPr>
            <p:nvPr/>
          </p:nvSpPr>
          <p:spPr bwMode="auto">
            <a:xfrm>
              <a:off x="1948" y="1836"/>
              <a:ext cx="360" cy="529"/>
            </a:xfrm>
            <a:prstGeom prst="rect">
              <a:avLst/>
            </a:prstGeom>
            <a:noFill/>
            <a:ln w="9525">
              <a:noFill/>
              <a:miter lim="800000"/>
              <a:headEnd/>
              <a:tailEnd/>
            </a:ln>
          </p:spPr>
          <p:txBody>
            <a:bodyPr wrap="none">
              <a:spAutoFit/>
            </a:bodyPr>
            <a:lstStyle/>
            <a:p>
              <a:endParaRPr lang="en-US" i="1" dirty="0"/>
            </a:p>
          </p:txBody>
        </p:sp>
      </p:grpSp>
      <p:sp>
        <p:nvSpPr>
          <p:cNvPr id="9" name="Rectangle 8"/>
          <p:cNvSpPr/>
          <p:nvPr/>
        </p:nvSpPr>
        <p:spPr>
          <a:xfrm>
            <a:off x="1727863" y="4970493"/>
            <a:ext cx="6258560" cy="338554"/>
          </a:xfrm>
          <a:prstGeom prst="rect">
            <a:avLst/>
          </a:prstGeom>
        </p:spPr>
        <p:txBody>
          <a:bodyPr wrap="square">
            <a:spAutoFit/>
          </a:bodyPr>
          <a:lstStyle/>
          <a:p>
            <a:pPr algn="ctr"/>
            <a:r>
              <a:rPr lang="en-US" sz="1600" dirty="0" smtClean="0"/>
              <a:t>Data Publishing Meeting, Taipei 19-22 Nov 2013</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960" y="0"/>
            <a:ext cx="8229600" cy="1143000"/>
          </a:xfrm>
        </p:spPr>
        <p:txBody>
          <a:bodyPr/>
          <a:lstStyle/>
          <a:p>
            <a:r>
              <a:rPr lang="en-US" sz="4200" b="0" dirty="0" smtClean="0">
                <a:solidFill>
                  <a:schemeClr val="tx1"/>
                </a:solidFill>
              </a:rPr>
              <a:t>The “impact factor” pressure</a:t>
            </a:r>
            <a:endParaRPr lang="bg-BG" sz="4200" b="0" dirty="0">
              <a:solidFill>
                <a:schemeClr val="tx1"/>
              </a:solidFill>
            </a:endParaRPr>
          </a:p>
        </p:txBody>
      </p:sp>
      <p:pic>
        <p:nvPicPr>
          <p:cNvPr id="4" name="Picture 3" descr="1-04.jpg"/>
          <p:cNvPicPr>
            <a:picLocks noChangeAspect="1"/>
          </p:cNvPicPr>
          <p:nvPr/>
        </p:nvPicPr>
        <p:blipFill>
          <a:blip r:embed="rId2" cstate="print"/>
          <a:stretch>
            <a:fillRect/>
          </a:stretch>
        </p:blipFill>
        <p:spPr>
          <a:xfrm>
            <a:off x="1005840" y="1068544"/>
            <a:ext cx="7366000" cy="5789456"/>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2" name="AutoShape 4"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4" name="AutoShape 6" descr="reject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6" name="AutoShape 8" descr="https://mail-attachment.googleusercontent.com/attachment/?ui=2&amp;ik=624a55f074&amp;view=att&amp;th=140a580315c353b0&amp;attid=0.1&amp;disp=inline&amp;safe=1&amp;zw&amp;saduie=AG9B_P_yRwpzck2KMEWxNDxkRVSf&amp;sadet=1378120269820&amp;sads=Wz7K8gjGeIDPti9fJE1ayXkYNR8"/>
          <p:cNvSpPr>
            <a:spLocks noChangeAspect="1" noChangeArrowheads="1"/>
          </p:cNvSpPr>
          <p:nvPr/>
        </p:nvSpPr>
        <p:spPr bwMode="auto">
          <a:xfrm>
            <a:off x="155575" y="-3094038"/>
            <a:ext cx="476250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04458" name="AutoShape 10" descr="https://mail-attachment.googleusercontent.com/attachment/?ui=2&amp;ik=624a55f074&amp;view=att&amp;th=140a580315c353b0&amp;attid=0.1&amp;disp=inline&amp;safe=1&amp;zw&amp;saduie=AG9B_P_yRwpzck2KMEWxNDxkRVSf&amp;sadet=1378120269820&amp;sads=Wz7K8gjGeIDPti9fJE1ayXkYNR8"/>
          <p:cNvSpPr>
            <a:spLocks noChangeAspect="1" noChangeArrowheads="1"/>
          </p:cNvSpPr>
          <p:nvPr/>
        </p:nvSpPr>
        <p:spPr bwMode="auto">
          <a:xfrm>
            <a:off x="155575" y="-3094038"/>
            <a:ext cx="476250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1" name="Picture 10" descr="reject1.jpg"/>
          <p:cNvPicPr>
            <a:picLocks noChangeAspect="1"/>
          </p:cNvPicPr>
          <p:nvPr/>
        </p:nvPicPr>
        <p:blipFill>
          <a:blip r:embed="rId2" cstate="print"/>
          <a:stretch>
            <a:fillRect/>
          </a:stretch>
        </p:blipFill>
        <p:spPr>
          <a:xfrm>
            <a:off x="2049780" y="12192"/>
            <a:ext cx="5044440" cy="6833616"/>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descr="reject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sp>
        <p:nvSpPr>
          <p:cNvPr id="135172" name="AutoShape 4" descr="reject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135173" name="Picture 5"/>
          <p:cNvPicPr>
            <a:picLocks noChangeAspect="1" noChangeArrowheads="1"/>
          </p:cNvPicPr>
          <p:nvPr/>
        </p:nvPicPr>
        <p:blipFill>
          <a:blip r:embed="rId2" cstate="print"/>
          <a:srcRect/>
          <a:stretch>
            <a:fillRect/>
          </a:stretch>
        </p:blipFill>
        <p:spPr bwMode="auto">
          <a:xfrm>
            <a:off x="2041071" y="0"/>
            <a:ext cx="5061858"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sz="4000" b="0" dirty="0" smtClean="0">
                <a:solidFill>
                  <a:schemeClr val="tx1"/>
                </a:solidFill>
              </a:rPr>
              <a:t>The “peer review” pressure</a:t>
            </a:r>
            <a:endParaRPr lang="bg-BG" sz="4000" b="0" dirty="0">
              <a:solidFill>
                <a:schemeClr val="tx1"/>
              </a:solidFill>
            </a:endParaRPr>
          </a:p>
        </p:txBody>
      </p:sp>
      <p:pic>
        <p:nvPicPr>
          <p:cNvPr id="4" name="Picture 3" descr="1-05.jpg"/>
          <p:cNvPicPr>
            <a:picLocks noChangeAspect="1"/>
          </p:cNvPicPr>
          <p:nvPr/>
        </p:nvPicPr>
        <p:blipFill>
          <a:blip r:embed="rId2" cstate="print"/>
          <a:stretch>
            <a:fillRect/>
          </a:stretch>
        </p:blipFill>
        <p:spPr>
          <a:xfrm>
            <a:off x="914399" y="975360"/>
            <a:ext cx="7484559" cy="5882640"/>
          </a:xfrm>
          <a:prstGeom prst="rect">
            <a:avLst/>
          </a:prstGeom>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8904"/>
            <a:ext cx="9144000" cy="1026160"/>
          </a:xfrm>
        </p:spPr>
        <p:txBody>
          <a:bodyPr/>
          <a:lstStyle/>
          <a:p>
            <a:r>
              <a:rPr lang="en-US" sz="4000" b="0" dirty="0" smtClean="0">
                <a:solidFill>
                  <a:schemeClr val="tx1"/>
                </a:solidFill>
              </a:rPr>
              <a:t>As a result, data </a:t>
            </a:r>
            <a:r>
              <a:rPr lang="en-US" sz="4000" b="0" dirty="0" smtClean="0">
                <a:solidFill>
                  <a:schemeClr val="tx1"/>
                </a:solidFill>
              </a:rPr>
              <a:t>remain unpublished and often </a:t>
            </a:r>
            <a:r>
              <a:rPr lang="en-US" sz="4000" b="0" dirty="0" smtClean="0">
                <a:solidFill>
                  <a:srgbClr val="FFFF00"/>
                </a:solidFill>
              </a:rPr>
              <a:t>get lost</a:t>
            </a:r>
            <a:r>
              <a:rPr lang="en-US" sz="4000" b="0" dirty="0" smtClean="0">
                <a:solidFill>
                  <a:schemeClr val="tx1"/>
                </a:solidFill>
              </a:rPr>
              <a:t>!</a:t>
            </a:r>
            <a:endParaRPr lang="bg-BG" sz="4000" b="0" dirty="0">
              <a:solidFill>
                <a:schemeClr val="tx1"/>
              </a:solidFill>
            </a:endParaRPr>
          </a:p>
        </p:txBody>
      </p:sp>
      <p:grpSp>
        <p:nvGrpSpPr>
          <p:cNvPr id="3" name="Group 8"/>
          <p:cNvGrpSpPr/>
          <p:nvPr/>
        </p:nvGrpSpPr>
        <p:grpSpPr>
          <a:xfrm>
            <a:off x="1689652" y="2250646"/>
            <a:ext cx="5019261" cy="3064842"/>
            <a:chOff x="1729409" y="1763629"/>
            <a:chExt cx="5019261" cy="3064842"/>
          </a:xfrm>
        </p:grpSpPr>
        <p:pic>
          <p:nvPicPr>
            <p:cNvPr id="6" name="Picture 7"/>
            <p:cNvPicPr>
              <a:picLocks noChangeAspect="1" noChangeArrowheads="1"/>
            </p:cNvPicPr>
            <p:nvPr/>
          </p:nvPicPr>
          <p:blipFill>
            <a:blip r:embed="rId2" cstate="print"/>
            <a:srcRect/>
            <a:stretch>
              <a:fillRect/>
            </a:stretch>
          </p:blipFill>
          <p:spPr bwMode="auto">
            <a:xfrm>
              <a:off x="1729409" y="1783591"/>
              <a:ext cx="2185602" cy="2185602"/>
            </a:xfrm>
            <a:prstGeom prst="rect">
              <a:avLst/>
            </a:prstGeom>
            <a:noFill/>
            <a:ln w="9525">
              <a:noFill/>
              <a:miter lim="800000"/>
              <a:headEnd/>
              <a:tailEnd/>
            </a:ln>
          </p:spPr>
        </p:pic>
        <p:pic>
          <p:nvPicPr>
            <p:cNvPr id="7" name="Picture 9"/>
            <p:cNvPicPr>
              <a:picLocks noChangeAspect="1" noChangeArrowheads="1"/>
            </p:cNvPicPr>
            <p:nvPr/>
          </p:nvPicPr>
          <p:blipFill>
            <a:blip r:embed="rId3" cstate="print"/>
            <a:srcRect/>
            <a:stretch>
              <a:fillRect/>
            </a:stretch>
          </p:blipFill>
          <p:spPr bwMode="auto">
            <a:xfrm>
              <a:off x="4512243" y="1763629"/>
              <a:ext cx="2236427" cy="2236427"/>
            </a:xfrm>
            <a:prstGeom prst="rect">
              <a:avLst/>
            </a:prstGeom>
            <a:noFill/>
            <a:ln w="9525">
              <a:noFill/>
              <a:miter lim="800000"/>
              <a:headEnd/>
              <a:tailEnd/>
            </a:ln>
          </p:spPr>
        </p:pic>
        <p:sp>
          <p:nvSpPr>
            <p:cNvPr id="8" name="Rectangle 7"/>
            <p:cNvSpPr/>
            <p:nvPr/>
          </p:nvSpPr>
          <p:spPr>
            <a:xfrm>
              <a:off x="3175169" y="4243696"/>
              <a:ext cx="2377959" cy="584775"/>
            </a:xfrm>
            <a:prstGeom prst="rect">
              <a:avLst/>
            </a:prstGeom>
          </p:spPr>
          <p:txBody>
            <a:bodyPr wrap="none">
              <a:spAutoFit/>
            </a:bodyPr>
            <a:lstStyle/>
            <a:p>
              <a:r>
                <a:rPr lang="en-US" sz="3200" b="1" dirty="0" smtClean="0">
                  <a:latin typeface="Calibri" pitchFamily="34" charset="0"/>
                  <a:ea typeface="Adobe Song Std L" pitchFamily="18" charset="-128"/>
                  <a:cs typeface="Calibri" pitchFamily="34" charset="0"/>
                </a:rPr>
                <a:t>Primary data</a:t>
              </a:r>
              <a:endParaRPr lang="bg-BG" sz="2800" b="1" dirty="0">
                <a:latin typeface="Calibri" pitchFamily="34" charset="0"/>
                <a:ea typeface="Adobe Song Std L" pitchFamily="18" charset="-128"/>
                <a:cs typeface="Calibri" pitchFamily="34" charset="0"/>
              </a:endParaRP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2651"/>
            <a:ext cx="8229600" cy="1143000"/>
          </a:xfrm>
        </p:spPr>
        <p:txBody>
          <a:bodyPr/>
          <a:lstStyle/>
          <a:p>
            <a:r>
              <a:rPr lang="en-US" sz="4800" b="0" dirty="0" smtClean="0">
                <a:solidFill>
                  <a:schemeClr val="tx1"/>
                </a:solidFill>
              </a:rPr>
              <a:t>The solution?</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2651"/>
            <a:ext cx="8229600" cy="1143000"/>
          </a:xfrm>
        </p:spPr>
        <p:txBody>
          <a:bodyPr/>
          <a:lstStyle/>
          <a:p>
            <a:r>
              <a:rPr lang="en-US" sz="4800" b="0" dirty="0" smtClean="0">
                <a:solidFill>
                  <a:schemeClr val="tx1"/>
                </a:solidFill>
              </a:rPr>
              <a:t>Data papers</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362857"/>
            <a:ext cx="9144000" cy="5500914"/>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1" y="311956"/>
            <a:ext cx="9143999" cy="5911864"/>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a:stretch>
            <a:fillRect/>
          </a:stretch>
        </p:blipFill>
        <p:spPr bwMode="auto">
          <a:xfrm>
            <a:off x="0" y="230275"/>
            <a:ext cx="9144000" cy="63974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a:stretch>
            <a:fillRect/>
          </a:stretch>
        </p:blipFill>
        <p:spPr bwMode="auto">
          <a:xfrm>
            <a:off x="-54711" y="0"/>
            <a:ext cx="9253421"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895" y="155369"/>
            <a:ext cx="8229600" cy="1143000"/>
          </a:xfrm>
        </p:spPr>
        <p:txBody>
          <a:bodyPr/>
          <a:lstStyle/>
          <a:p>
            <a:r>
              <a:rPr lang="en-US" sz="4800" b="0" dirty="0" smtClean="0">
                <a:solidFill>
                  <a:schemeClr val="tx1"/>
                </a:solidFill>
              </a:rPr>
              <a:t>Growth of data papers</a:t>
            </a:r>
            <a:endParaRPr lang="bg-BG" sz="4800" b="0" dirty="0">
              <a:solidFill>
                <a:schemeClr val="tx1"/>
              </a:solidFill>
            </a:endParaRPr>
          </a:p>
        </p:txBody>
      </p:sp>
      <p:pic>
        <p:nvPicPr>
          <p:cNvPr id="5" name="Picture 4" descr="Data-papers.jpg"/>
          <p:cNvPicPr>
            <a:picLocks noChangeAspect="1"/>
          </p:cNvPicPr>
          <p:nvPr/>
        </p:nvPicPr>
        <p:blipFill>
          <a:blip r:embed="rId2" cstate="print"/>
          <a:stretch>
            <a:fillRect/>
          </a:stretch>
        </p:blipFill>
        <p:spPr>
          <a:xfrm>
            <a:off x="1" y="1403786"/>
            <a:ext cx="9143999" cy="5381769"/>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3920" y="0"/>
            <a:ext cx="8389257" cy="1088571"/>
          </a:xfrm>
        </p:spPr>
        <p:txBody>
          <a:bodyPr/>
          <a:lstStyle/>
          <a:p>
            <a:pPr>
              <a:lnSpc>
                <a:spcPct val="90000"/>
              </a:lnSpc>
            </a:pPr>
            <a:r>
              <a:rPr lang="en-US" sz="4000" dirty="0" smtClean="0">
                <a:solidFill>
                  <a:schemeClr val="tx1"/>
                </a:solidFill>
                <a:latin typeface="Arial" charset="0"/>
              </a:rPr>
              <a:t>Life cycle of biodiversity data</a:t>
            </a:r>
            <a:endParaRPr lang="bg-BG" sz="4000" dirty="0">
              <a:solidFill>
                <a:schemeClr val="tx1"/>
              </a:solidFill>
            </a:endParaRPr>
          </a:p>
        </p:txBody>
      </p:sp>
      <p:sp>
        <p:nvSpPr>
          <p:cNvPr id="7" name="_s1030"/>
          <p:cNvSpPr>
            <a:spLocks noChangeArrowheads="1"/>
          </p:cNvSpPr>
          <p:nvPr/>
        </p:nvSpPr>
        <p:spPr bwMode="auto">
          <a:xfrm>
            <a:off x="3251200" y="2240870"/>
            <a:ext cx="2271485" cy="73455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b="1" cap="all" dirty="0" smtClean="0">
                <a:solidFill>
                  <a:srgbClr val="FFC000"/>
                </a:solidFill>
              </a:rPr>
              <a:t>Biodiversity</a:t>
            </a:r>
          </a:p>
          <a:p>
            <a:pPr algn="ctr"/>
            <a:r>
              <a:rPr lang="en-US" b="1" cap="all" dirty="0" smtClean="0">
                <a:solidFill>
                  <a:srgbClr val="FFC000"/>
                </a:solidFill>
              </a:rPr>
              <a:t>manuscript</a:t>
            </a:r>
            <a:endParaRPr lang="bg-BG" b="1" cap="all" dirty="0">
              <a:solidFill>
                <a:srgbClr val="FFC000"/>
              </a:solidFill>
            </a:endParaRPr>
          </a:p>
        </p:txBody>
      </p:sp>
      <p:sp>
        <p:nvSpPr>
          <p:cNvPr id="10" name="_s1030"/>
          <p:cNvSpPr>
            <a:spLocks noChangeArrowheads="1"/>
          </p:cNvSpPr>
          <p:nvPr/>
        </p:nvSpPr>
        <p:spPr bwMode="auto">
          <a:xfrm>
            <a:off x="638629" y="1314904"/>
            <a:ext cx="1990952" cy="45720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a:t>Occurrence data</a:t>
            </a:r>
            <a:endParaRPr lang="bg-BG" sz="1800" dirty="0"/>
          </a:p>
        </p:txBody>
      </p:sp>
      <p:sp>
        <p:nvSpPr>
          <p:cNvPr id="11" name="_s1030"/>
          <p:cNvSpPr>
            <a:spLocks noChangeArrowheads="1"/>
          </p:cNvSpPr>
          <p:nvPr/>
        </p:nvSpPr>
        <p:spPr bwMode="auto">
          <a:xfrm>
            <a:off x="6109833" y="1278618"/>
            <a:ext cx="2090737" cy="45720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Genomic dada</a:t>
            </a:r>
            <a:endParaRPr lang="bg-BG" sz="1800" dirty="0"/>
          </a:p>
        </p:txBody>
      </p:sp>
      <p:sp>
        <p:nvSpPr>
          <p:cNvPr id="12" name="_s1030"/>
          <p:cNvSpPr>
            <a:spLocks noChangeArrowheads="1"/>
          </p:cNvSpPr>
          <p:nvPr/>
        </p:nvSpPr>
        <p:spPr bwMode="auto">
          <a:xfrm>
            <a:off x="647700" y="3229897"/>
            <a:ext cx="2037443" cy="50889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Image galleries</a:t>
            </a:r>
            <a:endParaRPr lang="bg-BG" sz="1800" dirty="0"/>
          </a:p>
        </p:txBody>
      </p:sp>
      <p:sp>
        <p:nvSpPr>
          <p:cNvPr id="13" name="_s1030"/>
          <p:cNvSpPr>
            <a:spLocks noChangeArrowheads="1"/>
          </p:cNvSpPr>
          <p:nvPr/>
        </p:nvSpPr>
        <p:spPr bwMode="auto">
          <a:xfrm>
            <a:off x="608196" y="2338395"/>
            <a:ext cx="2031766" cy="493296"/>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600" dirty="0" err="1" smtClean="0"/>
              <a:t>Morphometric</a:t>
            </a:r>
            <a:r>
              <a:rPr lang="en-US" sz="1600" dirty="0" smtClean="0"/>
              <a:t> data</a:t>
            </a:r>
            <a:endParaRPr lang="bg-BG" sz="1600" dirty="0"/>
          </a:p>
        </p:txBody>
      </p:sp>
      <p:sp>
        <p:nvSpPr>
          <p:cNvPr id="14" name="_s1030"/>
          <p:cNvSpPr>
            <a:spLocks noChangeArrowheads="1"/>
          </p:cNvSpPr>
          <p:nvPr/>
        </p:nvSpPr>
        <p:spPr bwMode="auto">
          <a:xfrm>
            <a:off x="6183086" y="3244645"/>
            <a:ext cx="2061028" cy="53160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Environmental </a:t>
            </a:r>
            <a:br>
              <a:rPr lang="en-US" sz="1800" dirty="0" smtClean="0"/>
            </a:br>
            <a:r>
              <a:rPr lang="en-US" sz="1800" dirty="0" smtClean="0"/>
              <a:t>data</a:t>
            </a:r>
            <a:endParaRPr lang="bg-BG" sz="1800" dirty="0"/>
          </a:p>
        </p:txBody>
      </p:sp>
      <p:sp>
        <p:nvSpPr>
          <p:cNvPr id="15" name="_s1030"/>
          <p:cNvSpPr>
            <a:spLocks noChangeArrowheads="1"/>
          </p:cNvSpPr>
          <p:nvPr/>
        </p:nvSpPr>
        <p:spPr bwMode="auto">
          <a:xfrm>
            <a:off x="6117772" y="2323645"/>
            <a:ext cx="2111828" cy="45720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600" dirty="0" err="1" smtClean="0"/>
              <a:t>Phylogenetic</a:t>
            </a:r>
            <a:r>
              <a:rPr lang="en-US" sz="1600" dirty="0" smtClean="0"/>
              <a:t> data</a:t>
            </a:r>
            <a:endParaRPr lang="bg-BG" sz="1600" dirty="0"/>
          </a:p>
        </p:txBody>
      </p:sp>
      <p:sp>
        <p:nvSpPr>
          <p:cNvPr id="16" name="_s1030"/>
          <p:cNvSpPr>
            <a:spLocks noChangeArrowheads="1"/>
          </p:cNvSpPr>
          <p:nvPr/>
        </p:nvSpPr>
        <p:spPr bwMode="auto">
          <a:xfrm>
            <a:off x="3395816" y="1265976"/>
            <a:ext cx="2037443" cy="45720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Any other data</a:t>
            </a:r>
            <a:endParaRPr lang="bg-BG" sz="1800" dirty="0"/>
          </a:p>
        </p:txBody>
      </p:sp>
      <p:sp>
        <p:nvSpPr>
          <p:cNvPr id="17" name="Line 125"/>
          <p:cNvSpPr>
            <a:spLocks noChangeShapeType="1"/>
          </p:cNvSpPr>
          <p:nvPr/>
        </p:nvSpPr>
        <p:spPr bwMode="auto">
          <a:xfrm>
            <a:off x="4380271" y="1814051"/>
            <a:ext cx="14747" cy="324465"/>
          </a:xfrm>
          <a:prstGeom prst="line">
            <a:avLst/>
          </a:prstGeom>
          <a:noFill/>
          <a:ln w="28575">
            <a:solidFill>
              <a:schemeClr val="tx1"/>
            </a:solidFill>
            <a:round/>
            <a:headEnd/>
            <a:tailEnd type="triangle" w="med" len="med"/>
          </a:ln>
        </p:spPr>
        <p:txBody>
          <a:bodyPr/>
          <a:lstStyle/>
          <a:p>
            <a:endParaRPr lang="en-US"/>
          </a:p>
        </p:txBody>
      </p:sp>
      <p:sp>
        <p:nvSpPr>
          <p:cNvPr id="18" name="Line 125"/>
          <p:cNvSpPr>
            <a:spLocks noChangeShapeType="1"/>
          </p:cNvSpPr>
          <p:nvPr/>
        </p:nvSpPr>
        <p:spPr bwMode="auto">
          <a:xfrm flipH="1">
            <a:off x="4527755" y="1877550"/>
            <a:ext cx="2698954" cy="246217"/>
          </a:xfrm>
          <a:prstGeom prst="line">
            <a:avLst/>
          </a:prstGeom>
          <a:noFill/>
          <a:ln w="28575">
            <a:solidFill>
              <a:schemeClr val="tx1"/>
            </a:solidFill>
            <a:round/>
            <a:headEnd/>
            <a:tailEnd type="triangle" w="med" len="med"/>
          </a:ln>
        </p:spPr>
        <p:txBody>
          <a:bodyPr/>
          <a:lstStyle/>
          <a:p>
            <a:endParaRPr lang="en-US"/>
          </a:p>
        </p:txBody>
      </p:sp>
      <p:sp>
        <p:nvSpPr>
          <p:cNvPr id="19" name="Line 125"/>
          <p:cNvSpPr>
            <a:spLocks noChangeShapeType="1"/>
          </p:cNvSpPr>
          <p:nvPr/>
        </p:nvSpPr>
        <p:spPr bwMode="auto">
          <a:xfrm>
            <a:off x="1548580" y="1862803"/>
            <a:ext cx="2625213" cy="260965"/>
          </a:xfrm>
          <a:prstGeom prst="line">
            <a:avLst/>
          </a:prstGeom>
          <a:noFill/>
          <a:ln w="28575">
            <a:solidFill>
              <a:schemeClr val="tx1"/>
            </a:solidFill>
            <a:round/>
            <a:headEnd/>
            <a:tailEnd type="triangle" w="med" len="med"/>
          </a:ln>
        </p:spPr>
        <p:txBody>
          <a:bodyPr/>
          <a:lstStyle/>
          <a:p>
            <a:endParaRPr lang="en-US"/>
          </a:p>
        </p:txBody>
      </p:sp>
      <p:sp>
        <p:nvSpPr>
          <p:cNvPr id="20" name="Line 125"/>
          <p:cNvSpPr>
            <a:spLocks noChangeShapeType="1"/>
          </p:cNvSpPr>
          <p:nvPr/>
        </p:nvSpPr>
        <p:spPr bwMode="auto">
          <a:xfrm flipH="1">
            <a:off x="5619134" y="2566219"/>
            <a:ext cx="398207" cy="14749"/>
          </a:xfrm>
          <a:prstGeom prst="line">
            <a:avLst/>
          </a:prstGeom>
          <a:noFill/>
          <a:ln w="28575">
            <a:solidFill>
              <a:schemeClr val="tx1"/>
            </a:solidFill>
            <a:round/>
            <a:headEnd/>
            <a:tailEnd type="triangle" w="med" len="med"/>
          </a:ln>
        </p:spPr>
        <p:txBody>
          <a:bodyPr/>
          <a:lstStyle/>
          <a:p>
            <a:endParaRPr lang="en-US"/>
          </a:p>
        </p:txBody>
      </p:sp>
      <p:sp>
        <p:nvSpPr>
          <p:cNvPr id="21" name="Line 125"/>
          <p:cNvSpPr>
            <a:spLocks noChangeShapeType="1"/>
          </p:cNvSpPr>
          <p:nvPr/>
        </p:nvSpPr>
        <p:spPr bwMode="auto">
          <a:xfrm>
            <a:off x="2743200" y="2580967"/>
            <a:ext cx="398206" cy="14748"/>
          </a:xfrm>
          <a:prstGeom prst="line">
            <a:avLst/>
          </a:prstGeom>
          <a:noFill/>
          <a:ln w="28575">
            <a:solidFill>
              <a:schemeClr val="tx1"/>
            </a:solidFill>
            <a:round/>
            <a:headEnd/>
            <a:tailEnd type="triangle" w="med" len="med"/>
          </a:ln>
        </p:spPr>
        <p:txBody>
          <a:bodyPr/>
          <a:lstStyle/>
          <a:p>
            <a:endParaRPr lang="en-US"/>
          </a:p>
        </p:txBody>
      </p:sp>
      <p:sp>
        <p:nvSpPr>
          <p:cNvPr id="22" name="Line 125"/>
          <p:cNvSpPr>
            <a:spLocks noChangeShapeType="1"/>
          </p:cNvSpPr>
          <p:nvPr/>
        </p:nvSpPr>
        <p:spPr bwMode="auto">
          <a:xfrm flipV="1">
            <a:off x="2772697" y="3067663"/>
            <a:ext cx="1415845" cy="486697"/>
          </a:xfrm>
          <a:prstGeom prst="line">
            <a:avLst/>
          </a:prstGeom>
          <a:noFill/>
          <a:ln w="28575">
            <a:solidFill>
              <a:schemeClr val="tx1"/>
            </a:solidFill>
            <a:round/>
            <a:headEnd/>
            <a:tailEnd type="triangle" w="med" len="med"/>
          </a:ln>
        </p:spPr>
        <p:txBody>
          <a:bodyPr/>
          <a:lstStyle/>
          <a:p>
            <a:endParaRPr lang="en-US"/>
          </a:p>
        </p:txBody>
      </p:sp>
      <p:sp>
        <p:nvSpPr>
          <p:cNvPr id="23" name="Line 125"/>
          <p:cNvSpPr>
            <a:spLocks noChangeShapeType="1"/>
          </p:cNvSpPr>
          <p:nvPr/>
        </p:nvSpPr>
        <p:spPr bwMode="auto">
          <a:xfrm flipH="1" flipV="1">
            <a:off x="4513005" y="3067665"/>
            <a:ext cx="1533833" cy="412954"/>
          </a:xfrm>
          <a:prstGeom prst="line">
            <a:avLst/>
          </a:prstGeom>
          <a:noFill/>
          <a:ln w="28575">
            <a:solidFill>
              <a:schemeClr val="tx1"/>
            </a:solidFill>
            <a:round/>
            <a:headEnd/>
            <a:tailEnd type="triangle" w="med" len="med"/>
          </a:ln>
        </p:spPr>
        <p:txBody>
          <a:bodyPr/>
          <a:lstStyle/>
          <a:p>
            <a:endParaRPr lang="en-US"/>
          </a:p>
        </p:txBody>
      </p:sp>
      <p:sp>
        <p:nvSpPr>
          <p:cNvPr id="24" name="Line 125"/>
          <p:cNvSpPr>
            <a:spLocks noChangeShapeType="1"/>
          </p:cNvSpPr>
          <p:nvPr/>
        </p:nvSpPr>
        <p:spPr bwMode="auto">
          <a:xfrm>
            <a:off x="4409767" y="3111911"/>
            <a:ext cx="14749" cy="840658"/>
          </a:xfrm>
          <a:prstGeom prst="line">
            <a:avLst/>
          </a:prstGeom>
          <a:noFill/>
          <a:ln w="28575">
            <a:solidFill>
              <a:schemeClr val="tx1"/>
            </a:solidFill>
            <a:round/>
            <a:headEnd/>
            <a:tailEnd type="triangle" w="med" len="med"/>
          </a:ln>
        </p:spPr>
        <p:txBody>
          <a:bodyPr/>
          <a:lstStyle/>
          <a:p>
            <a:endParaRPr lang="en-US"/>
          </a:p>
        </p:txBody>
      </p:sp>
      <p:sp>
        <p:nvSpPr>
          <p:cNvPr id="25" name="Rectangle 24"/>
          <p:cNvSpPr/>
          <p:nvPr/>
        </p:nvSpPr>
        <p:spPr>
          <a:xfrm>
            <a:off x="4483511" y="3432861"/>
            <a:ext cx="1150374" cy="523220"/>
          </a:xfrm>
          <a:prstGeom prst="rect">
            <a:avLst/>
          </a:prstGeom>
        </p:spPr>
        <p:txBody>
          <a:bodyPr wrap="square">
            <a:spAutoFit/>
          </a:bodyPr>
          <a:lstStyle/>
          <a:p>
            <a:r>
              <a:rPr lang="en-US" sz="1400" b="1" dirty="0" smtClean="0"/>
              <a:t>XML </a:t>
            </a:r>
            <a:br>
              <a:rPr lang="en-US" sz="1400" b="1" dirty="0" smtClean="0"/>
            </a:br>
            <a:r>
              <a:rPr lang="en-US" sz="1400" b="1" dirty="0" smtClean="0"/>
              <a:t>MARK UP</a:t>
            </a:r>
            <a:endParaRPr lang="en-US" sz="1400" b="1" dirty="0"/>
          </a:p>
        </p:txBody>
      </p:sp>
      <p:sp>
        <p:nvSpPr>
          <p:cNvPr id="31" name="_s1030"/>
          <p:cNvSpPr>
            <a:spLocks noChangeArrowheads="1"/>
          </p:cNvSpPr>
          <p:nvPr/>
        </p:nvSpPr>
        <p:spPr bwMode="auto">
          <a:xfrm>
            <a:off x="3318387" y="4100053"/>
            <a:ext cx="2182761" cy="589935"/>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solidFill>
                  <a:srgbClr val="FFC000"/>
                </a:solidFill>
              </a:rPr>
              <a:t>Structured text </a:t>
            </a:r>
            <a:br>
              <a:rPr lang="en-US" sz="1800" dirty="0" smtClean="0">
                <a:solidFill>
                  <a:srgbClr val="FFC000"/>
                </a:solidFill>
              </a:rPr>
            </a:br>
            <a:r>
              <a:rPr lang="en-US" sz="1800" dirty="0" smtClean="0">
                <a:solidFill>
                  <a:srgbClr val="FFC000"/>
                </a:solidFill>
              </a:rPr>
              <a:t>(data!)</a:t>
            </a:r>
            <a:endParaRPr lang="bg-BG" sz="1800" dirty="0">
              <a:solidFill>
                <a:srgbClr val="FFC000"/>
              </a:solidFill>
            </a:endParaRPr>
          </a:p>
        </p:txBody>
      </p:sp>
      <p:sp>
        <p:nvSpPr>
          <p:cNvPr id="32" name="Line 125"/>
          <p:cNvSpPr>
            <a:spLocks noChangeShapeType="1"/>
          </p:cNvSpPr>
          <p:nvPr/>
        </p:nvSpPr>
        <p:spPr bwMode="auto">
          <a:xfrm flipH="1">
            <a:off x="3539609" y="4925961"/>
            <a:ext cx="929151" cy="324465"/>
          </a:xfrm>
          <a:prstGeom prst="line">
            <a:avLst/>
          </a:prstGeom>
          <a:noFill/>
          <a:ln w="28575">
            <a:solidFill>
              <a:schemeClr val="tx1"/>
            </a:solidFill>
            <a:round/>
            <a:headEnd/>
            <a:tailEnd type="triangle" w="med" len="med"/>
          </a:ln>
        </p:spPr>
        <p:txBody>
          <a:bodyPr/>
          <a:lstStyle/>
          <a:p>
            <a:endParaRPr lang="en-US"/>
          </a:p>
        </p:txBody>
      </p:sp>
      <p:sp>
        <p:nvSpPr>
          <p:cNvPr id="33" name="Line 125"/>
          <p:cNvSpPr>
            <a:spLocks noChangeShapeType="1"/>
          </p:cNvSpPr>
          <p:nvPr/>
        </p:nvSpPr>
        <p:spPr bwMode="auto">
          <a:xfrm flipH="1">
            <a:off x="1519083" y="4866968"/>
            <a:ext cx="2743200" cy="383458"/>
          </a:xfrm>
          <a:prstGeom prst="line">
            <a:avLst/>
          </a:prstGeom>
          <a:noFill/>
          <a:ln w="28575">
            <a:solidFill>
              <a:schemeClr val="tx1"/>
            </a:solidFill>
            <a:round/>
            <a:headEnd/>
            <a:tailEnd type="triangle" w="med" len="med"/>
          </a:ln>
        </p:spPr>
        <p:txBody>
          <a:bodyPr/>
          <a:lstStyle/>
          <a:p>
            <a:endParaRPr lang="en-US"/>
          </a:p>
        </p:txBody>
      </p:sp>
      <p:sp>
        <p:nvSpPr>
          <p:cNvPr id="39" name="Line 125"/>
          <p:cNvSpPr>
            <a:spLocks noChangeShapeType="1"/>
          </p:cNvSpPr>
          <p:nvPr/>
        </p:nvSpPr>
        <p:spPr bwMode="auto">
          <a:xfrm>
            <a:off x="4572000" y="4911214"/>
            <a:ext cx="1150374" cy="368710"/>
          </a:xfrm>
          <a:prstGeom prst="line">
            <a:avLst/>
          </a:prstGeom>
          <a:noFill/>
          <a:ln w="28575">
            <a:solidFill>
              <a:schemeClr val="tx1"/>
            </a:solidFill>
            <a:round/>
            <a:headEnd/>
            <a:tailEnd type="triangle" w="med" len="med"/>
          </a:ln>
        </p:spPr>
        <p:txBody>
          <a:bodyPr/>
          <a:lstStyle/>
          <a:p>
            <a:endParaRPr lang="en-US"/>
          </a:p>
        </p:txBody>
      </p:sp>
      <p:sp>
        <p:nvSpPr>
          <p:cNvPr id="40" name="Line 125"/>
          <p:cNvSpPr>
            <a:spLocks noChangeShapeType="1"/>
          </p:cNvSpPr>
          <p:nvPr/>
        </p:nvSpPr>
        <p:spPr bwMode="auto">
          <a:xfrm>
            <a:off x="4675238" y="4852220"/>
            <a:ext cx="3126658" cy="398206"/>
          </a:xfrm>
          <a:prstGeom prst="line">
            <a:avLst/>
          </a:prstGeom>
          <a:noFill/>
          <a:ln w="28575">
            <a:solidFill>
              <a:schemeClr val="tx1"/>
            </a:solidFill>
            <a:round/>
            <a:headEnd/>
            <a:tailEnd type="triangle" w="med" len="med"/>
          </a:ln>
        </p:spPr>
        <p:txBody>
          <a:bodyPr/>
          <a:lstStyle/>
          <a:p>
            <a:endParaRPr lang="en-US"/>
          </a:p>
        </p:txBody>
      </p:sp>
      <p:sp>
        <p:nvSpPr>
          <p:cNvPr id="120" name="Rectangle 119"/>
          <p:cNvSpPr/>
          <p:nvPr/>
        </p:nvSpPr>
        <p:spPr bwMode="auto">
          <a:xfrm>
            <a:off x="0" y="5326978"/>
            <a:ext cx="9144000" cy="1545770"/>
          </a:xfrm>
          <a:prstGeom prst="rect">
            <a:avLst/>
          </a:prstGeom>
          <a:gradFill flip="none" rotWithShape="0">
            <a:gsLst>
              <a:gs pos="0">
                <a:schemeClr val="bg1">
                  <a:lumMod val="60000"/>
                  <a:lumOff val="40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round/>
            <a:headEnd type="none" w="med" len="med"/>
            <a:tailEnd type="none" w="med" len="med"/>
          </a:ln>
          <a:effectLst/>
        </p:spPr>
        <p:txBody>
          <a:bodyPr wrap="none" lIns="62962" tIns="31481" rIns="62962" bIns="31481" anchor="ctr"/>
          <a:lstStyle/>
          <a:p>
            <a:pPr algn="ctr">
              <a:defRPr/>
            </a:pPr>
            <a:endParaRPr lang="bg-BG" sz="1600" b="1" dirty="0"/>
          </a:p>
        </p:txBody>
      </p:sp>
      <p:sp>
        <p:nvSpPr>
          <p:cNvPr id="121" name="_s1030"/>
          <p:cNvSpPr>
            <a:spLocks noChangeArrowheads="1"/>
          </p:cNvSpPr>
          <p:nvPr/>
        </p:nvSpPr>
        <p:spPr bwMode="auto">
          <a:xfrm>
            <a:off x="182880" y="5394959"/>
            <a:ext cx="1249681"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ARTICLES</a:t>
            </a:r>
            <a:endParaRPr lang="bg-BG" b="1" dirty="0"/>
          </a:p>
        </p:txBody>
      </p:sp>
      <p:pic>
        <p:nvPicPr>
          <p:cNvPr id="122" name="Picture 21" descr="EOL_Brochure 3.jpg"/>
          <p:cNvPicPr>
            <a:picLocks noChangeAspect="1"/>
          </p:cNvPicPr>
          <p:nvPr/>
        </p:nvPicPr>
        <p:blipFill>
          <a:blip r:embed="rId2" cstate="print"/>
          <a:srcRect/>
          <a:stretch>
            <a:fillRect/>
          </a:stretch>
        </p:blipFill>
        <p:spPr bwMode="auto">
          <a:xfrm>
            <a:off x="3749040" y="6172658"/>
            <a:ext cx="1005840" cy="685342"/>
          </a:xfrm>
          <a:prstGeom prst="rect">
            <a:avLst/>
          </a:prstGeom>
          <a:noFill/>
          <a:ln w="9525">
            <a:noFill/>
            <a:miter lim="800000"/>
            <a:headEnd/>
            <a:tailEnd/>
          </a:ln>
        </p:spPr>
      </p:pic>
      <p:pic>
        <p:nvPicPr>
          <p:cNvPr id="123" name="Picture 2" descr="gbif_05"/>
          <p:cNvPicPr>
            <a:picLocks noChangeAspect="1" noChangeArrowheads="1"/>
          </p:cNvPicPr>
          <p:nvPr/>
        </p:nvPicPr>
        <p:blipFill>
          <a:blip r:embed="rId3" cstate="print"/>
          <a:srcRect/>
          <a:stretch>
            <a:fillRect/>
          </a:stretch>
        </p:blipFill>
        <p:spPr bwMode="auto">
          <a:xfrm>
            <a:off x="2499360" y="6168627"/>
            <a:ext cx="1005840" cy="689373"/>
          </a:xfrm>
          <a:prstGeom prst="rect">
            <a:avLst/>
          </a:prstGeom>
          <a:noFill/>
          <a:ln w="9525" algn="ctr">
            <a:solidFill>
              <a:schemeClr val="tx1"/>
            </a:solidFill>
            <a:miter lim="800000"/>
            <a:headEnd/>
            <a:tailEnd/>
          </a:ln>
        </p:spPr>
      </p:pic>
      <p:pic>
        <p:nvPicPr>
          <p:cNvPr id="124" name="Picture 44"/>
          <p:cNvPicPr>
            <a:picLocks noChangeAspect="1" noChangeArrowheads="1"/>
          </p:cNvPicPr>
          <p:nvPr/>
        </p:nvPicPr>
        <p:blipFill>
          <a:blip r:embed="rId4" cstate="print"/>
          <a:srcRect/>
          <a:stretch>
            <a:fillRect/>
          </a:stretch>
        </p:blipFill>
        <p:spPr bwMode="auto">
          <a:xfrm>
            <a:off x="8656320" y="6168427"/>
            <a:ext cx="487680" cy="689573"/>
          </a:xfrm>
          <a:prstGeom prst="rect">
            <a:avLst/>
          </a:prstGeom>
          <a:noFill/>
          <a:ln w="9525" algn="ctr">
            <a:solidFill>
              <a:schemeClr val="bg1"/>
            </a:solidFill>
            <a:miter lim="800000"/>
            <a:headEnd/>
            <a:tailEnd/>
          </a:ln>
        </p:spPr>
      </p:pic>
      <p:pic>
        <p:nvPicPr>
          <p:cNvPr id="125" name="Picture 2"/>
          <p:cNvPicPr>
            <a:picLocks noChangeAspect="1" noChangeArrowheads="1"/>
          </p:cNvPicPr>
          <p:nvPr/>
        </p:nvPicPr>
        <p:blipFill>
          <a:blip r:embed="rId5" cstate="print"/>
          <a:srcRect/>
          <a:stretch>
            <a:fillRect/>
          </a:stretch>
        </p:blipFill>
        <p:spPr bwMode="auto">
          <a:xfrm>
            <a:off x="6370320" y="6170849"/>
            <a:ext cx="1021080" cy="687151"/>
          </a:xfrm>
          <a:prstGeom prst="rect">
            <a:avLst/>
          </a:prstGeom>
          <a:noFill/>
          <a:ln w="9525">
            <a:noFill/>
            <a:miter lim="800000"/>
            <a:headEnd/>
            <a:tailEnd/>
          </a:ln>
          <a:effectLst/>
        </p:spPr>
      </p:pic>
      <p:pic>
        <p:nvPicPr>
          <p:cNvPr id="126" name="Inhaltsplatzhalter 4" descr="Plazi_books.jpg"/>
          <p:cNvPicPr>
            <a:picLocks noChangeAspect="1"/>
          </p:cNvPicPr>
          <p:nvPr/>
        </p:nvPicPr>
        <p:blipFill>
          <a:blip r:embed="rId6" cstate="print"/>
          <a:srcRect/>
          <a:stretch>
            <a:fillRect/>
          </a:stretch>
        </p:blipFill>
        <p:spPr bwMode="auto">
          <a:xfrm>
            <a:off x="4964113" y="6179082"/>
            <a:ext cx="1238567" cy="678918"/>
          </a:xfrm>
          <a:prstGeom prst="rect">
            <a:avLst/>
          </a:prstGeom>
          <a:noFill/>
          <a:ln w="9525">
            <a:noFill/>
            <a:miter lim="800000"/>
            <a:headEnd/>
            <a:tailEnd/>
          </a:ln>
          <a:effectLst/>
        </p:spPr>
      </p:pic>
      <p:pic>
        <p:nvPicPr>
          <p:cNvPr id="127" name="Picture 3"/>
          <p:cNvPicPr>
            <a:picLocks noChangeAspect="1" noChangeArrowheads="1"/>
          </p:cNvPicPr>
          <p:nvPr/>
        </p:nvPicPr>
        <p:blipFill>
          <a:blip r:embed="rId7" cstate="print"/>
          <a:srcRect/>
          <a:stretch>
            <a:fillRect/>
          </a:stretch>
        </p:blipFill>
        <p:spPr bwMode="auto">
          <a:xfrm>
            <a:off x="1539240" y="6172200"/>
            <a:ext cx="792480" cy="685800"/>
          </a:xfrm>
          <a:prstGeom prst="rect">
            <a:avLst/>
          </a:prstGeom>
          <a:noFill/>
          <a:ln w="9525">
            <a:noFill/>
            <a:miter lim="800000"/>
            <a:headEnd/>
            <a:tailEnd/>
          </a:ln>
          <a:effectLst/>
        </p:spPr>
      </p:pic>
      <p:pic>
        <p:nvPicPr>
          <p:cNvPr id="128" name="Picture 4"/>
          <p:cNvPicPr>
            <a:picLocks noChangeAspect="1" noChangeArrowheads="1"/>
          </p:cNvPicPr>
          <p:nvPr/>
        </p:nvPicPr>
        <p:blipFill>
          <a:blip r:embed="rId8" cstate="print"/>
          <a:srcRect/>
          <a:stretch>
            <a:fillRect/>
          </a:stretch>
        </p:blipFill>
        <p:spPr bwMode="auto">
          <a:xfrm>
            <a:off x="0" y="6153150"/>
            <a:ext cx="1390650" cy="704850"/>
          </a:xfrm>
          <a:prstGeom prst="rect">
            <a:avLst/>
          </a:prstGeom>
          <a:noFill/>
          <a:ln w="9525">
            <a:noFill/>
            <a:miter lim="800000"/>
            <a:headEnd/>
            <a:tailEnd/>
          </a:ln>
          <a:effectLst/>
        </p:spPr>
      </p:pic>
      <p:cxnSp>
        <p:nvCxnSpPr>
          <p:cNvPr id="129" name="Straight Arrow Connector 59"/>
          <p:cNvCxnSpPr>
            <a:cxnSpLocks noChangeShapeType="1"/>
          </p:cNvCxnSpPr>
          <p:nvPr/>
        </p:nvCxnSpPr>
        <p:spPr bwMode="auto">
          <a:xfrm flipV="1">
            <a:off x="289560" y="5852160"/>
            <a:ext cx="502920" cy="259080"/>
          </a:xfrm>
          <a:prstGeom prst="straightConnector1">
            <a:avLst/>
          </a:prstGeom>
          <a:noFill/>
          <a:ln w="28575" algn="ctr">
            <a:solidFill>
              <a:schemeClr val="tx1"/>
            </a:solidFill>
            <a:round/>
            <a:headEnd type="triangle" w="med" len="med"/>
            <a:tailEnd/>
          </a:ln>
        </p:spPr>
      </p:cxnSp>
      <p:cxnSp>
        <p:nvCxnSpPr>
          <p:cNvPr id="130" name="Straight Arrow Connector 59"/>
          <p:cNvCxnSpPr>
            <a:cxnSpLocks noChangeShapeType="1"/>
          </p:cNvCxnSpPr>
          <p:nvPr/>
        </p:nvCxnSpPr>
        <p:spPr bwMode="auto">
          <a:xfrm rot="10800000">
            <a:off x="1005840" y="5836920"/>
            <a:ext cx="670560" cy="289560"/>
          </a:xfrm>
          <a:prstGeom prst="straightConnector1">
            <a:avLst/>
          </a:prstGeom>
          <a:noFill/>
          <a:ln w="28575" algn="ctr">
            <a:solidFill>
              <a:schemeClr val="tx1"/>
            </a:solidFill>
            <a:round/>
            <a:headEnd type="triangle" w="med" len="med"/>
            <a:tailEnd/>
          </a:ln>
        </p:spPr>
      </p:cxnSp>
      <p:sp>
        <p:nvSpPr>
          <p:cNvPr id="131" name="_s1030"/>
          <p:cNvSpPr>
            <a:spLocks noChangeArrowheads="1"/>
          </p:cNvSpPr>
          <p:nvPr/>
        </p:nvSpPr>
        <p:spPr bwMode="auto">
          <a:xfrm>
            <a:off x="2895600" y="537971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Occurr-</a:t>
            </a:r>
            <a:br>
              <a:rPr lang="bg-BG" sz="1400" b="1" dirty="0" smtClean="0"/>
            </a:br>
            <a:r>
              <a:rPr lang="bg-BG" sz="1400" b="1" dirty="0" smtClean="0"/>
              <a:t>ence data</a:t>
            </a:r>
            <a:endParaRPr lang="bg-BG" sz="1400" b="1" dirty="0"/>
          </a:p>
        </p:txBody>
      </p:sp>
      <p:sp>
        <p:nvSpPr>
          <p:cNvPr id="132" name="_s1030"/>
          <p:cNvSpPr>
            <a:spLocks noChangeArrowheads="1"/>
          </p:cNvSpPr>
          <p:nvPr/>
        </p:nvSpPr>
        <p:spPr bwMode="auto">
          <a:xfrm>
            <a:off x="6964680" y="5349240"/>
            <a:ext cx="198120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names</a:t>
            </a:r>
            <a:endParaRPr lang="bg-BG" b="1" dirty="0"/>
          </a:p>
        </p:txBody>
      </p:sp>
      <p:cxnSp>
        <p:nvCxnSpPr>
          <p:cNvPr id="133" name="Straight Arrow Connector 59"/>
          <p:cNvCxnSpPr>
            <a:cxnSpLocks noChangeShapeType="1"/>
          </p:cNvCxnSpPr>
          <p:nvPr/>
        </p:nvCxnSpPr>
        <p:spPr bwMode="auto">
          <a:xfrm rot="5400000" flipH="1" flipV="1">
            <a:off x="3009901" y="5981701"/>
            <a:ext cx="228598" cy="1588"/>
          </a:xfrm>
          <a:prstGeom prst="straightConnector1">
            <a:avLst/>
          </a:prstGeom>
          <a:noFill/>
          <a:ln w="28575" algn="ctr">
            <a:solidFill>
              <a:schemeClr val="tx1"/>
            </a:solidFill>
            <a:round/>
            <a:headEnd type="triangle" w="med" len="med"/>
            <a:tailEnd/>
          </a:ln>
        </p:spPr>
      </p:cxnSp>
      <p:cxnSp>
        <p:nvCxnSpPr>
          <p:cNvPr id="134" name="Straight Arrow Connector 59"/>
          <p:cNvCxnSpPr>
            <a:cxnSpLocks noChangeShapeType="1"/>
          </p:cNvCxnSpPr>
          <p:nvPr/>
        </p:nvCxnSpPr>
        <p:spPr bwMode="auto">
          <a:xfrm flipV="1">
            <a:off x="4267200" y="5852160"/>
            <a:ext cx="1112520" cy="259080"/>
          </a:xfrm>
          <a:prstGeom prst="straightConnector1">
            <a:avLst/>
          </a:prstGeom>
          <a:noFill/>
          <a:ln w="28575" algn="ctr">
            <a:solidFill>
              <a:schemeClr val="tx1"/>
            </a:solidFill>
            <a:round/>
            <a:headEnd type="triangle" w="med" len="med"/>
            <a:tailEnd/>
          </a:ln>
        </p:spPr>
      </p:cxnSp>
      <p:cxnSp>
        <p:nvCxnSpPr>
          <p:cNvPr id="135" name="Straight Arrow Connector 59"/>
          <p:cNvCxnSpPr>
            <a:cxnSpLocks noChangeShapeType="1"/>
          </p:cNvCxnSpPr>
          <p:nvPr/>
        </p:nvCxnSpPr>
        <p:spPr bwMode="auto">
          <a:xfrm rot="10800000">
            <a:off x="5715000" y="5852160"/>
            <a:ext cx="1112520" cy="228600"/>
          </a:xfrm>
          <a:prstGeom prst="straightConnector1">
            <a:avLst/>
          </a:prstGeom>
          <a:noFill/>
          <a:ln w="28575" algn="ctr">
            <a:solidFill>
              <a:schemeClr val="tx1"/>
            </a:solidFill>
            <a:round/>
            <a:headEnd type="triangle" w="med" len="med"/>
            <a:tailEnd/>
          </a:ln>
        </p:spPr>
      </p:cxnSp>
      <p:cxnSp>
        <p:nvCxnSpPr>
          <p:cNvPr id="136" name="Straight Arrow Connector 59"/>
          <p:cNvCxnSpPr>
            <a:cxnSpLocks noChangeShapeType="1"/>
          </p:cNvCxnSpPr>
          <p:nvPr/>
        </p:nvCxnSpPr>
        <p:spPr bwMode="auto">
          <a:xfrm rot="5400000" flipH="1" flipV="1">
            <a:off x="5410202" y="5989320"/>
            <a:ext cx="304800" cy="1"/>
          </a:xfrm>
          <a:prstGeom prst="straightConnector1">
            <a:avLst/>
          </a:prstGeom>
          <a:noFill/>
          <a:ln w="28575" algn="ctr">
            <a:solidFill>
              <a:schemeClr val="tx1"/>
            </a:solidFill>
            <a:round/>
            <a:headEnd type="triangle" w="med" len="med"/>
            <a:tailEnd/>
          </a:ln>
        </p:spPr>
      </p:cxnSp>
      <p:sp>
        <p:nvSpPr>
          <p:cNvPr id="137" name="_s1030"/>
          <p:cNvSpPr>
            <a:spLocks noChangeArrowheads="1"/>
          </p:cNvSpPr>
          <p:nvPr/>
        </p:nvSpPr>
        <p:spPr bwMode="auto">
          <a:xfrm>
            <a:off x="4251960" y="5364480"/>
            <a:ext cx="242316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treatments</a:t>
            </a:r>
            <a:endParaRPr lang="bg-BG" b="1" dirty="0"/>
          </a:p>
        </p:txBody>
      </p:sp>
      <p:pic>
        <p:nvPicPr>
          <p:cNvPr id="138" name="Picture 6"/>
          <p:cNvPicPr>
            <a:picLocks noChangeAspect="1" noChangeArrowheads="1"/>
          </p:cNvPicPr>
          <p:nvPr/>
        </p:nvPicPr>
        <p:blipFill>
          <a:blip r:embed="rId9" cstate="print"/>
          <a:srcRect/>
          <a:stretch>
            <a:fillRect/>
          </a:stretch>
        </p:blipFill>
        <p:spPr bwMode="auto">
          <a:xfrm>
            <a:off x="7543800" y="6186940"/>
            <a:ext cx="1021080" cy="671060"/>
          </a:xfrm>
          <a:prstGeom prst="rect">
            <a:avLst/>
          </a:prstGeom>
          <a:noFill/>
          <a:ln w="9525">
            <a:noFill/>
            <a:miter lim="800000"/>
            <a:headEnd/>
            <a:tailEnd/>
          </a:ln>
          <a:effectLst/>
        </p:spPr>
      </p:pic>
      <p:cxnSp>
        <p:nvCxnSpPr>
          <p:cNvPr id="139" name="Straight Arrow Connector 59"/>
          <p:cNvCxnSpPr>
            <a:cxnSpLocks noChangeShapeType="1"/>
          </p:cNvCxnSpPr>
          <p:nvPr/>
        </p:nvCxnSpPr>
        <p:spPr bwMode="auto">
          <a:xfrm rot="10800000">
            <a:off x="8061960" y="5775960"/>
            <a:ext cx="838200" cy="350520"/>
          </a:xfrm>
          <a:prstGeom prst="straightConnector1">
            <a:avLst/>
          </a:prstGeom>
          <a:noFill/>
          <a:ln w="28575" algn="ctr">
            <a:solidFill>
              <a:schemeClr val="tx1"/>
            </a:solidFill>
            <a:round/>
            <a:headEnd type="triangle" w="med" len="med"/>
            <a:tailEnd/>
          </a:ln>
        </p:spPr>
      </p:cxnSp>
      <p:cxnSp>
        <p:nvCxnSpPr>
          <p:cNvPr id="140" name="Straight Arrow Connector 59"/>
          <p:cNvCxnSpPr>
            <a:cxnSpLocks noChangeShapeType="1"/>
          </p:cNvCxnSpPr>
          <p:nvPr/>
        </p:nvCxnSpPr>
        <p:spPr bwMode="auto">
          <a:xfrm rot="5400000" flipH="1" flipV="1">
            <a:off x="7772403" y="5958841"/>
            <a:ext cx="335276" cy="2"/>
          </a:xfrm>
          <a:prstGeom prst="straightConnector1">
            <a:avLst/>
          </a:prstGeom>
          <a:noFill/>
          <a:ln w="28575" algn="ctr">
            <a:solidFill>
              <a:schemeClr val="tx1"/>
            </a:solidFill>
            <a:round/>
            <a:headEnd type="triangle" w="med" len="med"/>
            <a:tailEnd/>
          </a:ln>
        </p:spPr>
      </p:cxnSp>
      <p:sp>
        <p:nvSpPr>
          <p:cNvPr id="141" name="Rectangle 140"/>
          <p:cNvSpPr/>
          <p:nvPr/>
        </p:nvSpPr>
        <p:spPr>
          <a:xfrm>
            <a:off x="4920986" y="6163018"/>
            <a:ext cx="700833" cy="323165"/>
          </a:xfrm>
          <a:prstGeom prst="rect">
            <a:avLst/>
          </a:prstGeom>
        </p:spPr>
        <p:txBody>
          <a:bodyPr wrap="none">
            <a:spAutoFit/>
          </a:bodyPr>
          <a:lstStyle/>
          <a:p>
            <a:r>
              <a:rPr lang="bg-BG" b="1" dirty="0" smtClean="0">
                <a:solidFill>
                  <a:schemeClr val="tx2">
                    <a:lumMod val="25000"/>
                  </a:schemeClr>
                </a:solidFill>
              </a:rPr>
              <a:t>Plazi</a:t>
            </a:r>
            <a:endParaRPr lang="bg-BG" b="1" dirty="0">
              <a:solidFill>
                <a:schemeClr val="tx2">
                  <a:lumMod val="25000"/>
                </a:schemeClr>
              </a:solidFill>
            </a:endParaRPr>
          </a:p>
        </p:txBody>
      </p:sp>
      <p:sp>
        <p:nvSpPr>
          <p:cNvPr id="142" name="Rectangle 141"/>
          <p:cNvSpPr/>
          <p:nvPr/>
        </p:nvSpPr>
        <p:spPr>
          <a:xfrm>
            <a:off x="1516573" y="6534835"/>
            <a:ext cx="612668" cy="323165"/>
          </a:xfrm>
          <a:prstGeom prst="rect">
            <a:avLst/>
          </a:prstGeom>
        </p:spPr>
        <p:txBody>
          <a:bodyPr wrap="none">
            <a:spAutoFit/>
          </a:bodyPr>
          <a:lstStyle/>
          <a:p>
            <a:r>
              <a:rPr lang="bg-BG" b="1" dirty="0" smtClean="0">
                <a:solidFill>
                  <a:schemeClr val="tx2">
                    <a:lumMod val="10000"/>
                  </a:schemeClr>
                </a:solidFill>
              </a:rPr>
              <a:t>BHL</a:t>
            </a:r>
            <a:endParaRPr lang="bg-BG" b="1" dirty="0">
              <a:solidFill>
                <a:schemeClr val="tx2">
                  <a:lumMod val="10000"/>
                </a:schemeClr>
              </a:solidFill>
            </a:endParaRPr>
          </a:p>
        </p:txBody>
      </p:sp>
      <p:sp>
        <p:nvSpPr>
          <p:cNvPr id="143" name="Rectangle 142"/>
          <p:cNvSpPr/>
          <p:nvPr/>
        </p:nvSpPr>
        <p:spPr>
          <a:xfrm>
            <a:off x="6888480" y="6172201"/>
            <a:ext cx="609599" cy="292388"/>
          </a:xfrm>
          <a:prstGeom prst="rect">
            <a:avLst/>
          </a:prstGeom>
        </p:spPr>
        <p:txBody>
          <a:bodyPr wrap="square">
            <a:spAutoFit/>
          </a:bodyPr>
          <a:lstStyle/>
          <a:p>
            <a:r>
              <a:rPr lang="bg-BG" sz="1300" b="1" dirty="0" smtClean="0">
                <a:solidFill>
                  <a:schemeClr val="tx2">
                    <a:lumMod val="10000"/>
                  </a:schemeClr>
                </a:solidFill>
              </a:rPr>
              <a:t>Wiki</a:t>
            </a:r>
            <a:endParaRPr lang="bg-BG" sz="1300" b="1" dirty="0">
              <a:solidFill>
                <a:schemeClr val="tx2">
                  <a:lumMod val="10000"/>
                </a:schemeClr>
              </a:solidFill>
            </a:endParaRPr>
          </a:p>
        </p:txBody>
      </p:sp>
      <p:sp>
        <p:nvSpPr>
          <p:cNvPr id="144" name="Rectangle 143"/>
          <p:cNvSpPr/>
          <p:nvPr/>
        </p:nvSpPr>
        <p:spPr>
          <a:xfrm>
            <a:off x="7612573" y="6153835"/>
            <a:ext cx="524503" cy="276999"/>
          </a:xfrm>
          <a:prstGeom prst="rect">
            <a:avLst/>
          </a:prstGeom>
        </p:spPr>
        <p:txBody>
          <a:bodyPr wrap="none">
            <a:spAutoFit/>
          </a:bodyPr>
          <a:lstStyle/>
          <a:p>
            <a:r>
              <a:rPr lang="bg-BG" sz="1200" b="1" dirty="0" smtClean="0">
                <a:solidFill>
                  <a:schemeClr val="tx2">
                    <a:lumMod val="10000"/>
                  </a:schemeClr>
                </a:solidFill>
              </a:rPr>
              <a:t>COL</a:t>
            </a:r>
            <a:endParaRPr lang="bg-BG" b="1" dirty="0">
              <a:solidFill>
                <a:schemeClr val="tx2">
                  <a:lumMod val="10000"/>
                </a:schemeClr>
              </a:solidFill>
            </a:endParaRPr>
          </a:p>
        </p:txBody>
      </p:sp>
      <p:sp>
        <p:nvSpPr>
          <p:cNvPr id="145" name="_s1030"/>
          <p:cNvSpPr>
            <a:spLocks noChangeArrowheads="1"/>
          </p:cNvSpPr>
          <p:nvPr/>
        </p:nvSpPr>
        <p:spPr bwMode="auto">
          <a:xfrm>
            <a:off x="1615440" y="539495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Biblio-</a:t>
            </a:r>
            <a:br>
              <a:rPr lang="bg-BG" sz="1400" b="1" dirty="0" smtClean="0"/>
            </a:br>
            <a:r>
              <a:rPr lang="bg-BG" sz="1400" b="1" dirty="0" smtClean="0"/>
              <a:t>graphies</a:t>
            </a:r>
            <a:endParaRPr lang="bg-BG" sz="1400" b="1" dirty="0"/>
          </a:p>
        </p:txBody>
      </p:sp>
      <p:cxnSp>
        <p:nvCxnSpPr>
          <p:cNvPr id="146" name="Straight Arrow Connector 59"/>
          <p:cNvCxnSpPr>
            <a:cxnSpLocks noChangeShapeType="1"/>
          </p:cNvCxnSpPr>
          <p:nvPr/>
        </p:nvCxnSpPr>
        <p:spPr bwMode="auto">
          <a:xfrm rot="5400000" flipH="1" flipV="1">
            <a:off x="1996440" y="5974080"/>
            <a:ext cx="259080" cy="45720"/>
          </a:xfrm>
          <a:prstGeom prst="straightConnector1">
            <a:avLst/>
          </a:prstGeom>
          <a:noFill/>
          <a:ln w="28575" algn="ctr">
            <a:solidFill>
              <a:schemeClr val="tx1"/>
            </a:solidFill>
            <a:round/>
            <a:headEnd type="triangle" w="med" len="med"/>
            <a:tailEnd/>
          </a:ln>
        </p:spPr>
      </p:cxnSp>
      <p:sp>
        <p:nvSpPr>
          <p:cNvPr id="52" name="Down Arrow 51"/>
          <p:cNvSpPr/>
          <p:nvPr/>
        </p:nvSpPr>
        <p:spPr bwMode="auto">
          <a:xfrm>
            <a:off x="1592825" y="4114800"/>
            <a:ext cx="252000" cy="60468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53" name="Down Arrow 52"/>
          <p:cNvSpPr/>
          <p:nvPr/>
        </p:nvSpPr>
        <p:spPr bwMode="auto">
          <a:xfrm>
            <a:off x="7157883" y="4119717"/>
            <a:ext cx="252000" cy="604684"/>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cxnSp>
        <p:nvCxnSpPr>
          <p:cNvPr id="63" name="Straight Arrow Connector 62"/>
          <p:cNvCxnSpPr/>
          <p:nvPr/>
        </p:nvCxnSpPr>
        <p:spPr bwMode="auto">
          <a:xfrm flipH="1" flipV="1">
            <a:off x="7905135" y="4114802"/>
            <a:ext cx="840659" cy="973391"/>
          </a:xfrm>
          <a:prstGeom prst="straightConnector1">
            <a:avLst/>
          </a:prstGeom>
          <a:solidFill>
            <a:schemeClr val="accent1"/>
          </a:solidFill>
          <a:ln w="107950" cap="rnd" cmpd="sng" algn="ctr">
            <a:solidFill>
              <a:srgbClr val="FFC000"/>
            </a:solidFill>
            <a:prstDash val="solid"/>
            <a:round/>
            <a:headEnd type="none" w="med" len="med"/>
            <a:tailEnd type="arrow"/>
          </a:ln>
          <a:effectLst/>
        </p:spPr>
      </p:cxnSp>
      <p:cxnSp>
        <p:nvCxnSpPr>
          <p:cNvPr id="65" name="Straight Arrow Connector 64"/>
          <p:cNvCxnSpPr/>
          <p:nvPr/>
        </p:nvCxnSpPr>
        <p:spPr bwMode="auto">
          <a:xfrm flipV="1">
            <a:off x="265471" y="4041059"/>
            <a:ext cx="678425" cy="1091380"/>
          </a:xfrm>
          <a:prstGeom prst="straightConnector1">
            <a:avLst/>
          </a:prstGeom>
          <a:solidFill>
            <a:schemeClr val="accent1"/>
          </a:solidFill>
          <a:ln w="107950" cap="rnd" cmpd="sng" algn="ctr">
            <a:solidFill>
              <a:srgbClr val="FFC000"/>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2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3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2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4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4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5"/>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31" grpId="0" animBg="1"/>
      <p:bldP spid="32" grpId="0" animBg="1"/>
      <p:bldP spid="33" grpId="0" animBg="1"/>
      <p:bldP spid="39" grpId="0" animBg="1"/>
      <p:bldP spid="40" grpId="0" animBg="1"/>
      <p:bldP spid="120" grpId="0" animBg="1"/>
      <p:bldP spid="121" grpId="0" animBg="1"/>
      <p:bldP spid="131" grpId="0" animBg="1"/>
      <p:bldP spid="132" grpId="0" animBg="1"/>
      <p:bldP spid="137" grpId="0" animBg="1"/>
      <p:bldP spid="141" grpId="0"/>
      <p:bldP spid="142" grpId="0"/>
      <p:bldP spid="143" grpId="0"/>
      <p:bldP spid="144" grpId="0"/>
      <p:bldP spid="145" grpId="0" animBg="1"/>
      <p:bldP spid="52"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42651"/>
            <a:ext cx="8229600" cy="1143000"/>
          </a:xfrm>
        </p:spPr>
        <p:txBody>
          <a:bodyPr/>
          <a:lstStyle/>
          <a:p>
            <a:r>
              <a:rPr lang="en-US" sz="4800" b="0" dirty="0" smtClean="0">
                <a:solidFill>
                  <a:schemeClr val="tx1"/>
                </a:solidFill>
              </a:rPr>
              <a:t>Next generation data publishing </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5" name="Picture 3"/>
          <p:cNvPicPr>
            <a:picLocks noChangeAspect="1" noChangeArrowheads="1"/>
          </p:cNvPicPr>
          <p:nvPr/>
        </p:nvPicPr>
        <p:blipFill>
          <a:blip r:embed="rId2" cstate="print"/>
          <a:srcRect/>
          <a:stretch>
            <a:fillRect/>
          </a:stretch>
        </p:blipFill>
        <p:spPr bwMode="auto">
          <a:xfrm>
            <a:off x="0" y="0"/>
            <a:ext cx="9144000" cy="683293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a:stretch>
            <a:fillRect/>
          </a:stretch>
        </p:blipFill>
        <p:spPr bwMode="auto">
          <a:xfrm>
            <a:off x="-14088" y="-1"/>
            <a:ext cx="9158088" cy="685800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368"/>
            <a:ext cx="8229600" cy="1143000"/>
          </a:xfrm>
        </p:spPr>
        <p:txBody>
          <a:bodyPr/>
          <a:lstStyle/>
          <a:p>
            <a:r>
              <a:rPr lang="en-US" sz="4000" b="0" dirty="0" smtClean="0">
                <a:solidFill>
                  <a:schemeClr val="tx1"/>
                </a:solidFill>
              </a:rPr>
              <a:t>Harvesting data straight from article </a:t>
            </a:r>
            <a:endParaRPr lang="bg-BG" sz="4000" b="0" dirty="0">
              <a:solidFill>
                <a:schemeClr val="tx1"/>
              </a:solidFill>
            </a:endParaRPr>
          </a:p>
        </p:txBody>
      </p:sp>
      <p:pic>
        <p:nvPicPr>
          <p:cNvPr id="4" name="Content Placeholder 3" descr="SLIDE-data(1).jpg"/>
          <p:cNvPicPr>
            <a:picLocks noGrp="1" noChangeAspect="1"/>
          </p:cNvPicPr>
          <p:nvPr>
            <p:ph idx="1"/>
          </p:nvPr>
        </p:nvPicPr>
        <p:blipFill>
          <a:blip r:embed="rId2" cstate="print"/>
          <a:stretch>
            <a:fillRect/>
          </a:stretch>
        </p:blipFill>
        <p:spPr>
          <a:xfrm>
            <a:off x="0" y="1421296"/>
            <a:ext cx="9144000" cy="4293703"/>
          </a:xfrm>
        </p:spPr>
      </p:pic>
      <p:sp>
        <p:nvSpPr>
          <p:cNvPr id="5" name="Oval 4"/>
          <p:cNvSpPr/>
          <p:nvPr/>
        </p:nvSpPr>
        <p:spPr bwMode="auto">
          <a:xfrm>
            <a:off x="5536097" y="2140226"/>
            <a:ext cx="2454964"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6" name="Oval 5"/>
          <p:cNvSpPr/>
          <p:nvPr/>
        </p:nvSpPr>
        <p:spPr bwMode="auto">
          <a:xfrm>
            <a:off x="3859696" y="3316357"/>
            <a:ext cx="149087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pic>
        <p:nvPicPr>
          <p:cNvPr id="7" name="Picture 2" descr="gbif_05"/>
          <p:cNvPicPr>
            <a:picLocks noChangeAspect="1" noChangeArrowheads="1"/>
          </p:cNvPicPr>
          <p:nvPr/>
        </p:nvPicPr>
        <p:blipFill>
          <a:blip r:embed="rId3" cstate="print"/>
          <a:srcRect/>
          <a:stretch>
            <a:fillRect/>
          </a:stretch>
        </p:blipFill>
        <p:spPr bwMode="auto">
          <a:xfrm>
            <a:off x="7283394" y="5804686"/>
            <a:ext cx="1333831" cy="914168"/>
          </a:xfrm>
          <a:prstGeom prst="rect">
            <a:avLst/>
          </a:prstGeom>
          <a:noFill/>
          <a:ln w="9525" algn="ctr">
            <a:solidFill>
              <a:schemeClr val="tx1"/>
            </a:solidFill>
            <a:miter lim="800000"/>
            <a:headEnd/>
            <a:tailEnd/>
          </a:ln>
        </p:spPr>
      </p:pic>
      <p:cxnSp>
        <p:nvCxnSpPr>
          <p:cNvPr id="9" name="Straight Arrow Connector 8"/>
          <p:cNvCxnSpPr/>
          <p:nvPr/>
        </p:nvCxnSpPr>
        <p:spPr bwMode="auto">
          <a:xfrm>
            <a:off x="6897757" y="2554357"/>
            <a:ext cx="636104" cy="272332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a:off x="4939748" y="3617843"/>
            <a:ext cx="2693504" cy="2057400"/>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cxnSp>
        <p:nvCxnSpPr>
          <p:cNvPr id="17" name="Straight Arrow Connector 16"/>
          <p:cNvCxnSpPr>
            <a:stCxn id="5" idx="4"/>
          </p:cNvCxnSpPr>
          <p:nvPr/>
        </p:nvCxnSpPr>
        <p:spPr bwMode="auto">
          <a:xfrm>
            <a:off x="6763579" y="2458278"/>
            <a:ext cx="1128091" cy="3226905"/>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455" y="137427"/>
            <a:ext cx="8775290" cy="966019"/>
          </a:xfrm>
        </p:spPr>
        <p:txBody>
          <a:bodyPr/>
          <a:lstStyle/>
          <a:p>
            <a:r>
              <a:rPr lang="en-US" b="0" dirty="0" smtClean="0">
                <a:solidFill>
                  <a:schemeClr val="tx1"/>
                </a:solidFill>
              </a:rPr>
              <a:t>Novel concepts</a:t>
            </a:r>
            <a:endParaRPr lang="bg-BG" b="0" dirty="0">
              <a:solidFill>
                <a:schemeClr val="tx1"/>
              </a:solidFill>
            </a:endParaRPr>
          </a:p>
        </p:txBody>
      </p:sp>
      <p:sp>
        <p:nvSpPr>
          <p:cNvPr id="3" name="Content Placeholder 2"/>
          <p:cNvSpPr>
            <a:spLocks noGrp="1"/>
          </p:cNvSpPr>
          <p:nvPr>
            <p:ph idx="1"/>
          </p:nvPr>
        </p:nvSpPr>
        <p:spPr>
          <a:xfrm>
            <a:off x="235974" y="1320980"/>
            <a:ext cx="8908026" cy="4525963"/>
          </a:xfrm>
        </p:spPr>
        <p:txBody>
          <a:bodyPr/>
          <a:lstStyle/>
          <a:p>
            <a:pPr marL="514350" indent="-514350">
              <a:buSzPct val="100000"/>
              <a:buBlip>
                <a:blip r:embed="rId2"/>
              </a:buBlip>
            </a:pPr>
            <a:r>
              <a:rPr lang="en-US" sz="2800" dirty="0" smtClean="0"/>
              <a:t>Authoring, reviewing and publishing </a:t>
            </a:r>
            <a:r>
              <a:rPr lang="en-US" sz="2800" dirty="0" smtClean="0">
                <a:solidFill>
                  <a:srgbClr val="FFC000"/>
                </a:solidFill>
              </a:rPr>
              <a:t>in one place</a:t>
            </a:r>
            <a:r>
              <a:rPr lang="en-US" sz="2800" dirty="0" smtClean="0"/>
              <a:t>, for first time!</a:t>
            </a:r>
            <a:endParaRPr lang="en-US" sz="2800" dirty="0" smtClean="0">
              <a:solidFill>
                <a:srgbClr val="FFC000"/>
              </a:solidFill>
            </a:endParaRPr>
          </a:p>
          <a:p>
            <a:pPr marL="514350" indent="-514350">
              <a:buSzPct val="100000"/>
              <a:buBlip>
                <a:blip r:embed="rId2"/>
              </a:buBlip>
            </a:pPr>
            <a:r>
              <a:rPr lang="en-US" sz="2800" dirty="0" smtClean="0">
                <a:solidFill>
                  <a:srgbClr val="FFC000"/>
                </a:solidFill>
              </a:rPr>
              <a:t>Upfront</a:t>
            </a:r>
            <a:r>
              <a:rPr lang="en-US" sz="2800" dirty="0" smtClean="0"/>
              <a:t> markup!</a:t>
            </a:r>
          </a:p>
          <a:p>
            <a:pPr marL="514350" indent="-514350">
              <a:buSzPct val="100000"/>
              <a:buBlip>
                <a:blip r:embed="rId2"/>
              </a:buBlip>
            </a:pPr>
            <a:r>
              <a:rPr lang="en-US" sz="2800" dirty="0" smtClean="0"/>
              <a:t>“Small” </a:t>
            </a:r>
            <a:r>
              <a:rPr lang="en-US" sz="2800" dirty="0" smtClean="0">
                <a:solidFill>
                  <a:srgbClr val="FFC000"/>
                </a:solidFill>
              </a:rPr>
              <a:t>data</a:t>
            </a:r>
            <a:r>
              <a:rPr lang="en-US" sz="2800" dirty="0" smtClean="0"/>
              <a:t> imported </a:t>
            </a:r>
            <a:r>
              <a:rPr lang="en-US" sz="2800" dirty="0" smtClean="0">
                <a:solidFill>
                  <a:srgbClr val="FFC000"/>
                </a:solidFill>
              </a:rPr>
              <a:t>in</a:t>
            </a:r>
            <a:r>
              <a:rPr lang="en-US" sz="2800" dirty="0" smtClean="0"/>
              <a:t> and downloadable </a:t>
            </a:r>
            <a:r>
              <a:rPr lang="en-US" sz="2800" dirty="0" smtClean="0">
                <a:solidFill>
                  <a:srgbClr val="FFC000"/>
                </a:solidFill>
              </a:rPr>
              <a:t>from</a:t>
            </a:r>
            <a:r>
              <a:rPr lang="en-US" sz="2800" dirty="0" smtClean="0"/>
              <a:t> </a:t>
            </a:r>
            <a:r>
              <a:rPr lang="en-US" sz="2800" dirty="0" smtClean="0">
                <a:solidFill>
                  <a:srgbClr val="FFC000"/>
                </a:solidFill>
              </a:rPr>
              <a:t>text </a:t>
            </a:r>
          </a:p>
          <a:p>
            <a:pPr marL="514350" indent="-514350">
              <a:buSzPct val="100000"/>
              <a:buBlip>
                <a:blip r:embed="rId2"/>
              </a:buBlip>
            </a:pPr>
            <a:r>
              <a:rPr lang="en-US" sz="2800" dirty="0" smtClean="0"/>
              <a:t>Large datasets published as </a:t>
            </a:r>
            <a:r>
              <a:rPr lang="en-US" sz="2800" dirty="0" smtClean="0">
                <a:solidFill>
                  <a:srgbClr val="FFC000"/>
                </a:solidFill>
              </a:rPr>
              <a:t>data papers</a:t>
            </a:r>
            <a:r>
              <a:rPr lang="en-US" sz="2800" dirty="0" smtClean="0"/>
              <a:t> </a:t>
            </a:r>
          </a:p>
          <a:p>
            <a:pPr marL="514350" indent="-514350">
              <a:buSzPct val="100000"/>
              <a:buBlip>
                <a:blip r:embed="rId2"/>
              </a:buBlip>
            </a:pPr>
            <a:r>
              <a:rPr lang="en-US" sz="2800" dirty="0" smtClean="0">
                <a:solidFill>
                  <a:srgbClr val="FFC000"/>
                </a:solidFill>
              </a:rPr>
              <a:t>Text</a:t>
            </a:r>
            <a:r>
              <a:rPr lang="en-US" sz="2800" dirty="0" smtClean="0"/>
              <a:t> stored and treated </a:t>
            </a:r>
            <a:r>
              <a:rPr lang="en-US" sz="2800" dirty="0" smtClean="0">
                <a:solidFill>
                  <a:srgbClr val="FFC000"/>
                </a:solidFill>
              </a:rPr>
              <a:t>as data</a:t>
            </a:r>
          </a:p>
          <a:p>
            <a:pPr marL="514350" indent="-514350">
              <a:buSzPct val="100000"/>
              <a:buBlip>
                <a:blip r:embed="rId2"/>
              </a:buBlip>
            </a:pPr>
            <a:r>
              <a:rPr lang="en-US" sz="2800" dirty="0" smtClean="0">
                <a:solidFill>
                  <a:srgbClr val="FFC000"/>
                </a:solidFill>
              </a:rPr>
              <a:t>Community peer-review </a:t>
            </a:r>
            <a:r>
              <a:rPr lang="en-US" sz="2800" dirty="0" smtClean="0"/>
              <a:t>and </a:t>
            </a:r>
            <a:r>
              <a:rPr lang="en-US" sz="2800" dirty="0" smtClean="0">
                <a:solidFill>
                  <a:srgbClr val="FFC000"/>
                </a:solidFill>
              </a:rPr>
              <a:t>community ownership </a:t>
            </a:r>
            <a:r>
              <a:rPr lang="en-US" sz="2800" dirty="0" smtClean="0"/>
              <a:t>of</a:t>
            </a:r>
            <a:r>
              <a:rPr lang="en-US" sz="2800" dirty="0" smtClean="0">
                <a:solidFill>
                  <a:srgbClr val="FFC000"/>
                </a:solidFill>
              </a:rPr>
              <a:t> </a:t>
            </a:r>
            <a:r>
              <a:rPr lang="en-US" sz="2800" dirty="0" smtClean="0"/>
              <a:t>interoperable data </a:t>
            </a:r>
          </a:p>
          <a:p>
            <a:pPr marL="514350" indent="-514350">
              <a:buSzPct val="100000"/>
              <a:buBlip>
                <a:blip r:embed="rId2"/>
              </a:buBlip>
            </a:pPr>
            <a:r>
              <a:rPr lang="en-US" sz="2800" dirty="0" smtClean="0">
                <a:solidFill>
                  <a:srgbClr val="FFC000"/>
                </a:solidFill>
              </a:rPr>
              <a:t>Narrative (text) and data integrated publishing!</a:t>
            </a:r>
            <a:endParaRPr lang="en-US" sz="2800" dirty="0" smtClean="0"/>
          </a:p>
          <a:p>
            <a:pPr marL="514350" indent="-514350">
              <a:buSzPct val="100000"/>
              <a:buBlip>
                <a:blip r:embed="rId2"/>
              </a:buBlip>
            </a:pPr>
            <a:endParaRPr lang="en-US" sz="2800" dirty="0" smtClean="0"/>
          </a:p>
          <a:p>
            <a:pPr marL="514350" indent="-514350"/>
            <a:endParaRPr lang="bg-BG" sz="2600" dirty="0" smtClean="0"/>
          </a:p>
          <a:p>
            <a:pPr>
              <a:buNone/>
            </a:pPr>
            <a:endParaRPr lang="bg-BG"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661" y="0"/>
            <a:ext cx="8775290" cy="966019"/>
          </a:xfrm>
        </p:spPr>
        <p:txBody>
          <a:bodyPr/>
          <a:lstStyle/>
          <a:p>
            <a:r>
              <a:rPr lang="en-US" b="0" dirty="0" smtClean="0">
                <a:solidFill>
                  <a:schemeClr val="tx1"/>
                </a:solidFill>
              </a:rPr>
              <a:t>How BDJ does that?</a:t>
            </a:r>
            <a:endParaRPr lang="bg-BG" b="0" dirty="0">
              <a:solidFill>
                <a:schemeClr val="tx1"/>
              </a:solidFill>
            </a:endParaRPr>
          </a:p>
        </p:txBody>
      </p:sp>
      <p:sp>
        <p:nvSpPr>
          <p:cNvPr id="4" name="_s1030"/>
          <p:cNvSpPr>
            <a:spLocks noChangeArrowheads="1"/>
          </p:cNvSpPr>
          <p:nvPr/>
        </p:nvSpPr>
        <p:spPr bwMode="auto">
          <a:xfrm>
            <a:off x="5854147" y="1202635"/>
            <a:ext cx="3140765" cy="123245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Community peer-review </a:t>
            </a:r>
            <a:br>
              <a:rPr lang="en-US" cap="all" dirty="0" smtClean="0">
                <a:solidFill>
                  <a:srgbClr val="FFC000"/>
                </a:solidFill>
              </a:rPr>
            </a:br>
            <a:r>
              <a:rPr lang="en-US" cap="all" dirty="0" smtClean="0">
                <a:solidFill>
                  <a:srgbClr val="FFC000"/>
                </a:solidFill>
              </a:rPr>
              <a:t>(options for public and </a:t>
            </a:r>
          </a:p>
          <a:p>
            <a:pPr algn="ctr"/>
            <a:r>
              <a:rPr lang="en-US" cap="all" dirty="0" smtClean="0">
                <a:solidFill>
                  <a:srgbClr val="FFC000"/>
                </a:solidFill>
              </a:rPr>
              <a:t>Open review)</a:t>
            </a:r>
          </a:p>
          <a:p>
            <a:pPr algn="ctr"/>
            <a:r>
              <a:rPr lang="en-US" b="1" cap="all" dirty="0" smtClean="0">
                <a:solidFill>
                  <a:srgbClr val="FFC000"/>
                </a:solidFill>
              </a:rPr>
              <a:t>ALL ONLINE!</a:t>
            </a:r>
            <a:endParaRPr lang="bg-BG" b="1" cap="all" dirty="0">
              <a:solidFill>
                <a:srgbClr val="FFC000"/>
              </a:solidFill>
            </a:endParaRPr>
          </a:p>
        </p:txBody>
      </p:sp>
      <p:sp>
        <p:nvSpPr>
          <p:cNvPr id="5" name="_s1030"/>
          <p:cNvSpPr>
            <a:spLocks noChangeArrowheads="1"/>
          </p:cNvSpPr>
          <p:nvPr/>
        </p:nvSpPr>
        <p:spPr bwMode="auto">
          <a:xfrm>
            <a:off x="1349071" y="1234729"/>
            <a:ext cx="2904877" cy="121029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600" cap="all" dirty="0" smtClean="0">
                <a:solidFill>
                  <a:srgbClr val="FFC000"/>
                </a:solidFill>
              </a:rPr>
              <a:t>Collaborative </a:t>
            </a:r>
            <a:br>
              <a:rPr lang="en-US" sz="1600" cap="all" dirty="0" smtClean="0">
                <a:solidFill>
                  <a:srgbClr val="FFC000"/>
                </a:solidFill>
              </a:rPr>
            </a:br>
            <a:r>
              <a:rPr lang="en-US" sz="1600" cap="all" dirty="0" smtClean="0">
                <a:solidFill>
                  <a:srgbClr val="FFC000"/>
                </a:solidFill>
              </a:rPr>
              <a:t>ARTICLE AUTHORING</a:t>
            </a:r>
            <a:r>
              <a:rPr lang="en-US" sz="1800" cap="all" dirty="0" smtClean="0">
                <a:solidFill>
                  <a:srgbClr val="FFC000"/>
                </a:solidFill>
              </a:rPr>
              <a:t> </a:t>
            </a:r>
            <a:br>
              <a:rPr lang="en-US" sz="1800" cap="all" dirty="0" smtClean="0">
                <a:solidFill>
                  <a:srgbClr val="FFC000"/>
                </a:solidFill>
              </a:rPr>
            </a:br>
            <a:r>
              <a:rPr lang="en-US" sz="1600" cap="all" dirty="0" smtClean="0">
                <a:solidFill>
                  <a:srgbClr val="FFC000"/>
                </a:solidFill>
              </a:rPr>
              <a:t>(</a:t>
            </a:r>
            <a:r>
              <a:rPr lang="en-US" sz="1600" b="1" cap="all" dirty="0" smtClean="0">
                <a:solidFill>
                  <a:srgbClr val="FFC000"/>
                </a:solidFill>
              </a:rPr>
              <a:t>PENSOFT WRITING </a:t>
            </a:r>
            <a:br>
              <a:rPr lang="en-US" sz="1600" b="1" cap="all" dirty="0" smtClean="0">
                <a:solidFill>
                  <a:srgbClr val="FFC000"/>
                </a:solidFill>
              </a:rPr>
            </a:br>
            <a:r>
              <a:rPr lang="en-US" sz="1600" b="1" cap="all" dirty="0" smtClean="0">
                <a:solidFill>
                  <a:srgbClr val="FFC000"/>
                </a:solidFill>
              </a:rPr>
              <a:t>TOO</a:t>
            </a:r>
            <a:r>
              <a:rPr lang="en-US" sz="1600" cap="all" dirty="0" smtClean="0">
                <a:solidFill>
                  <a:srgbClr val="FFC000"/>
                </a:solidFill>
              </a:rPr>
              <a:t>L)</a:t>
            </a:r>
            <a:endParaRPr lang="bg-BG" sz="1600" cap="all" dirty="0">
              <a:solidFill>
                <a:srgbClr val="FFC000"/>
              </a:solidFill>
            </a:endParaRPr>
          </a:p>
        </p:txBody>
      </p:sp>
      <p:sp>
        <p:nvSpPr>
          <p:cNvPr id="18" name="_s1030"/>
          <p:cNvSpPr>
            <a:spLocks noChangeArrowheads="1"/>
          </p:cNvSpPr>
          <p:nvPr/>
        </p:nvSpPr>
        <p:spPr bwMode="auto">
          <a:xfrm>
            <a:off x="3677479" y="3995529"/>
            <a:ext cx="3250094" cy="73514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cap="all" dirty="0" smtClean="0">
                <a:solidFill>
                  <a:srgbClr val="FFC000"/>
                </a:solidFill>
              </a:rPr>
              <a:t>MANUSCRIPT published</a:t>
            </a:r>
          </a:p>
          <a:p>
            <a:pPr algn="ctr"/>
            <a:r>
              <a:rPr lang="en-US" cap="all" dirty="0" smtClean="0">
                <a:solidFill>
                  <a:srgbClr val="FFC000"/>
                </a:solidFill>
              </a:rPr>
              <a:t>XML text + data </a:t>
            </a:r>
            <a:endParaRPr lang="bg-BG" cap="all" dirty="0">
              <a:solidFill>
                <a:srgbClr val="FFC000"/>
              </a:solidFill>
            </a:endParaRPr>
          </a:p>
        </p:txBody>
      </p:sp>
      <p:sp>
        <p:nvSpPr>
          <p:cNvPr id="37" name="Rectangle 36"/>
          <p:cNvSpPr/>
          <p:nvPr/>
        </p:nvSpPr>
        <p:spPr>
          <a:xfrm>
            <a:off x="198782" y="3735610"/>
            <a:ext cx="3458818" cy="584775"/>
          </a:xfrm>
          <a:prstGeom prst="rect">
            <a:avLst/>
          </a:prstGeom>
        </p:spPr>
        <p:txBody>
          <a:bodyPr wrap="square">
            <a:spAutoFit/>
          </a:bodyPr>
          <a:lstStyle/>
          <a:p>
            <a:r>
              <a:rPr lang="en-US" sz="1600" dirty="0" smtClean="0"/>
              <a:t>Authors, Reviewers, Editors, Mentors, Copyeditors </a:t>
            </a:r>
            <a:endParaRPr lang="bg-BG" dirty="0"/>
          </a:p>
        </p:txBody>
      </p:sp>
      <p:cxnSp>
        <p:nvCxnSpPr>
          <p:cNvPr id="40" name="Straight Arrow Connector 39"/>
          <p:cNvCxnSpPr/>
          <p:nvPr/>
        </p:nvCxnSpPr>
        <p:spPr bwMode="auto">
          <a:xfrm flipH="1">
            <a:off x="5377070" y="2608028"/>
            <a:ext cx="2020295" cy="128811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flipV="1">
            <a:off x="4343399" y="1808922"/>
            <a:ext cx="1411358"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2051" name="Picture 3"/>
          <p:cNvPicPr>
            <a:picLocks noChangeAspect="1" noChangeArrowheads="1"/>
          </p:cNvPicPr>
          <p:nvPr/>
        </p:nvPicPr>
        <p:blipFill>
          <a:blip r:embed="rId3" cstate="print"/>
          <a:srcRect/>
          <a:stretch>
            <a:fillRect/>
          </a:stretch>
        </p:blipFill>
        <p:spPr bwMode="auto">
          <a:xfrm>
            <a:off x="295937" y="667304"/>
            <a:ext cx="797368" cy="773206"/>
          </a:xfrm>
          <a:prstGeom prst="rect">
            <a:avLst/>
          </a:prstGeom>
          <a:noFill/>
          <a:ln w="9525">
            <a:noFill/>
            <a:miter lim="800000"/>
            <a:headEnd/>
            <a:tailEnd/>
          </a:ln>
        </p:spPr>
      </p:pic>
      <p:sp>
        <p:nvSpPr>
          <p:cNvPr id="61" name="Rectangle 60"/>
          <p:cNvSpPr/>
          <p:nvPr/>
        </p:nvSpPr>
        <p:spPr>
          <a:xfrm>
            <a:off x="4353340" y="1167204"/>
            <a:ext cx="1321904" cy="584775"/>
          </a:xfrm>
          <a:prstGeom prst="rect">
            <a:avLst/>
          </a:prstGeom>
        </p:spPr>
        <p:txBody>
          <a:bodyPr wrap="square">
            <a:spAutoFit/>
          </a:bodyPr>
          <a:lstStyle/>
          <a:p>
            <a:pPr algn="ctr"/>
            <a:r>
              <a:rPr lang="en-US" sz="1600" dirty="0" err="1" smtClean="0"/>
              <a:t>Automatedsubmission</a:t>
            </a:r>
            <a:endParaRPr lang="bg-BG" dirty="0"/>
          </a:p>
        </p:txBody>
      </p:sp>
      <p:cxnSp>
        <p:nvCxnSpPr>
          <p:cNvPr id="63" name="Straight Arrow Connector 62"/>
          <p:cNvCxnSpPr/>
          <p:nvPr/>
        </p:nvCxnSpPr>
        <p:spPr bwMode="auto">
          <a:xfrm>
            <a:off x="1143000" y="993913"/>
            <a:ext cx="178904" cy="6659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1" name="Straight Arrow Connector 70"/>
          <p:cNvCxnSpPr/>
          <p:nvPr/>
        </p:nvCxnSpPr>
        <p:spPr bwMode="auto">
          <a:xfrm flipH="1">
            <a:off x="4373217" y="2007705"/>
            <a:ext cx="1371601" cy="993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3" name="Picture 3"/>
          <p:cNvPicPr>
            <a:picLocks noChangeAspect="1" noChangeArrowheads="1"/>
          </p:cNvPicPr>
          <p:nvPr/>
        </p:nvPicPr>
        <p:blipFill>
          <a:blip r:embed="rId3" cstate="print"/>
          <a:srcRect/>
          <a:stretch>
            <a:fillRect/>
          </a:stretch>
        </p:blipFill>
        <p:spPr bwMode="auto">
          <a:xfrm>
            <a:off x="279371" y="1714227"/>
            <a:ext cx="797368" cy="773206"/>
          </a:xfrm>
          <a:prstGeom prst="rect">
            <a:avLst/>
          </a:prstGeom>
          <a:noFill/>
          <a:ln w="9525">
            <a:noFill/>
            <a:miter lim="800000"/>
            <a:headEnd/>
            <a:tailEnd/>
          </a:ln>
        </p:spPr>
      </p:pic>
      <p:pic>
        <p:nvPicPr>
          <p:cNvPr id="34" name="Picture 3"/>
          <p:cNvPicPr>
            <a:picLocks noChangeAspect="1" noChangeArrowheads="1"/>
          </p:cNvPicPr>
          <p:nvPr/>
        </p:nvPicPr>
        <p:blipFill>
          <a:blip r:embed="rId3" cstate="print"/>
          <a:srcRect/>
          <a:stretch>
            <a:fillRect/>
          </a:stretch>
        </p:blipFill>
        <p:spPr bwMode="auto">
          <a:xfrm>
            <a:off x="279371" y="2817468"/>
            <a:ext cx="797368" cy="773206"/>
          </a:xfrm>
          <a:prstGeom prst="rect">
            <a:avLst/>
          </a:prstGeom>
          <a:noFill/>
          <a:ln w="9525">
            <a:noFill/>
            <a:miter lim="800000"/>
            <a:headEnd/>
            <a:tailEnd/>
          </a:ln>
        </p:spPr>
      </p:pic>
      <p:sp>
        <p:nvSpPr>
          <p:cNvPr id="67" name="Rectangle 66"/>
          <p:cNvSpPr/>
          <p:nvPr/>
        </p:nvSpPr>
        <p:spPr>
          <a:xfrm>
            <a:off x="4524351" y="2171868"/>
            <a:ext cx="1089208" cy="523220"/>
          </a:xfrm>
          <a:prstGeom prst="rect">
            <a:avLst/>
          </a:prstGeom>
        </p:spPr>
        <p:txBody>
          <a:bodyPr wrap="none">
            <a:spAutoFit/>
          </a:bodyPr>
          <a:lstStyle/>
          <a:p>
            <a:pPr algn="ctr"/>
            <a:r>
              <a:rPr lang="en-US" sz="1400" dirty="0" smtClean="0"/>
              <a:t>Revisions </a:t>
            </a:r>
          </a:p>
          <a:p>
            <a:pPr algn="ctr"/>
            <a:r>
              <a:rPr lang="en-US" sz="1400" dirty="0" smtClean="0"/>
              <a:t>online</a:t>
            </a:r>
            <a:endParaRPr lang="bg-BG" dirty="0"/>
          </a:p>
        </p:txBody>
      </p:sp>
      <p:cxnSp>
        <p:nvCxnSpPr>
          <p:cNvPr id="74" name="Straight Arrow Connector 73"/>
          <p:cNvCxnSpPr/>
          <p:nvPr/>
        </p:nvCxnSpPr>
        <p:spPr bwMode="auto">
          <a:xfrm flipV="1">
            <a:off x="1083365" y="1997765"/>
            <a:ext cx="218661" cy="7951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7" name="Straight Arrow Connector 76"/>
          <p:cNvCxnSpPr/>
          <p:nvPr/>
        </p:nvCxnSpPr>
        <p:spPr bwMode="auto">
          <a:xfrm flipV="1">
            <a:off x="1113183" y="2484783"/>
            <a:ext cx="278295"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94" name="Picture 3"/>
          <p:cNvPicPr>
            <a:picLocks noChangeAspect="1" noChangeArrowheads="1"/>
          </p:cNvPicPr>
          <p:nvPr/>
        </p:nvPicPr>
        <p:blipFill>
          <a:blip r:embed="rId3" cstate="print"/>
          <a:srcRect/>
          <a:stretch>
            <a:fillRect/>
          </a:stretch>
        </p:blipFill>
        <p:spPr bwMode="auto">
          <a:xfrm>
            <a:off x="1395867" y="2820781"/>
            <a:ext cx="797368" cy="773206"/>
          </a:xfrm>
          <a:prstGeom prst="rect">
            <a:avLst/>
          </a:prstGeom>
          <a:noFill/>
          <a:ln w="9525">
            <a:noFill/>
            <a:miter lim="800000"/>
            <a:headEnd/>
            <a:tailEnd/>
          </a:ln>
        </p:spPr>
      </p:pic>
      <p:pic>
        <p:nvPicPr>
          <p:cNvPr id="95" name="Picture 3"/>
          <p:cNvPicPr>
            <a:picLocks noChangeAspect="1" noChangeArrowheads="1"/>
          </p:cNvPicPr>
          <p:nvPr/>
        </p:nvPicPr>
        <p:blipFill>
          <a:blip r:embed="rId3" cstate="print"/>
          <a:srcRect/>
          <a:stretch>
            <a:fillRect/>
          </a:stretch>
        </p:blipFill>
        <p:spPr bwMode="auto">
          <a:xfrm>
            <a:off x="2509049" y="2830721"/>
            <a:ext cx="797368" cy="773206"/>
          </a:xfrm>
          <a:prstGeom prst="rect">
            <a:avLst/>
          </a:prstGeom>
          <a:noFill/>
          <a:ln w="9525">
            <a:noFill/>
            <a:miter lim="800000"/>
            <a:headEnd/>
            <a:tailEnd/>
          </a:ln>
        </p:spPr>
      </p:pic>
      <p:pic>
        <p:nvPicPr>
          <p:cNvPr id="96" name="Picture 3"/>
          <p:cNvPicPr>
            <a:picLocks noChangeAspect="1" noChangeArrowheads="1"/>
          </p:cNvPicPr>
          <p:nvPr/>
        </p:nvPicPr>
        <p:blipFill>
          <a:blip r:embed="rId3" cstate="print"/>
          <a:srcRect/>
          <a:stretch>
            <a:fillRect/>
          </a:stretch>
        </p:blipFill>
        <p:spPr bwMode="auto">
          <a:xfrm>
            <a:off x="3542718" y="2850598"/>
            <a:ext cx="797368" cy="773206"/>
          </a:xfrm>
          <a:prstGeom prst="rect">
            <a:avLst/>
          </a:prstGeom>
          <a:noFill/>
          <a:ln w="9525">
            <a:noFill/>
            <a:miter lim="800000"/>
            <a:headEnd/>
            <a:tailEnd/>
          </a:ln>
        </p:spPr>
      </p:pic>
      <p:sp>
        <p:nvSpPr>
          <p:cNvPr id="97" name="Line 125"/>
          <p:cNvSpPr>
            <a:spLocks noChangeShapeType="1"/>
          </p:cNvSpPr>
          <p:nvPr/>
        </p:nvSpPr>
        <p:spPr bwMode="auto">
          <a:xfrm flipH="1">
            <a:off x="3518452" y="4899991"/>
            <a:ext cx="1222512" cy="377687"/>
          </a:xfrm>
          <a:prstGeom prst="line">
            <a:avLst/>
          </a:prstGeom>
          <a:noFill/>
          <a:ln w="28575">
            <a:solidFill>
              <a:schemeClr val="tx1"/>
            </a:solidFill>
            <a:round/>
            <a:headEnd/>
            <a:tailEnd type="triangle" w="med" len="med"/>
          </a:ln>
        </p:spPr>
        <p:txBody>
          <a:bodyPr/>
          <a:lstStyle/>
          <a:p>
            <a:endParaRPr lang="en-US"/>
          </a:p>
        </p:txBody>
      </p:sp>
      <p:sp>
        <p:nvSpPr>
          <p:cNvPr id="98" name="Line 125"/>
          <p:cNvSpPr>
            <a:spLocks noChangeShapeType="1"/>
          </p:cNvSpPr>
          <p:nvPr/>
        </p:nvSpPr>
        <p:spPr bwMode="auto">
          <a:xfrm flipH="1">
            <a:off x="1519082" y="4800600"/>
            <a:ext cx="3211943" cy="459765"/>
          </a:xfrm>
          <a:prstGeom prst="line">
            <a:avLst/>
          </a:prstGeom>
          <a:noFill/>
          <a:ln w="28575">
            <a:solidFill>
              <a:schemeClr val="tx1"/>
            </a:solidFill>
            <a:round/>
            <a:headEnd/>
            <a:tailEnd type="triangle" w="med" len="med"/>
          </a:ln>
        </p:spPr>
        <p:txBody>
          <a:bodyPr/>
          <a:lstStyle/>
          <a:p>
            <a:endParaRPr lang="en-US"/>
          </a:p>
        </p:txBody>
      </p:sp>
      <p:sp>
        <p:nvSpPr>
          <p:cNvPr id="99" name="Line 125"/>
          <p:cNvSpPr>
            <a:spLocks noChangeShapeType="1"/>
          </p:cNvSpPr>
          <p:nvPr/>
        </p:nvSpPr>
        <p:spPr bwMode="auto">
          <a:xfrm>
            <a:off x="4989442" y="4860235"/>
            <a:ext cx="732931" cy="419689"/>
          </a:xfrm>
          <a:prstGeom prst="line">
            <a:avLst/>
          </a:prstGeom>
          <a:noFill/>
          <a:ln w="28575">
            <a:solidFill>
              <a:schemeClr val="tx1"/>
            </a:solidFill>
            <a:round/>
            <a:headEnd/>
            <a:tailEnd type="triangle" w="med" len="med"/>
          </a:ln>
        </p:spPr>
        <p:txBody>
          <a:bodyPr/>
          <a:lstStyle/>
          <a:p>
            <a:endParaRPr lang="en-US"/>
          </a:p>
        </p:txBody>
      </p:sp>
      <p:sp>
        <p:nvSpPr>
          <p:cNvPr id="100" name="Line 125"/>
          <p:cNvSpPr>
            <a:spLocks noChangeShapeType="1"/>
          </p:cNvSpPr>
          <p:nvPr/>
        </p:nvSpPr>
        <p:spPr bwMode="auto">
          <a:xfrm>
            <a:off x="5168348" y="4800600"/>
            <a:ext cx="2633547" cy="449826"/>
          </a:xfrm>
          <a:prstGeom prst="line">
            <a:avLst/>
          </a:prstGeom>
          <a:noFill/>
          <a:ln w="28575">
            <a:solidFill>
              <a:schemeClr val="tx1"/>
            </a:solidFill>
            <a:round/>
            <a:headEnd/>
            <a:tailEnd type="triangle" w="med" len="med"/>
          </a:ln>
        </p:spPr>
        <p:txBody>
          <a:bodyPr/>
          <a:lstStyle/>
          <a:p>
            <a:endParaRPr lang="en-US"/>
          </a:p>
        </p:txBody>
      </p:sp>
      <p:sp>
        <p:nvSpPr>
          <p:cNvPr id="101" name="Rectangle 100"/>
          <p:cNvSpPr/>
          <p:nvPr/>
        </p:nvSpPr>
        <p:spPr bwMode="auto">
          <a:xfrm>
            <a:off x="0" y="5326978"/>
            <a:ext cx="9144000" cy="1545770"/>
          </a:xfrm>
          <a:prstGeom prst="rect">
            <a:avLst/>
          </a:prstGeom>
          <a:gradFill flip="none" rotWithShape="0">
            <a:gsLst>
              <a:gs pos="0">
                <a:schemeClr val="bg1">
                  <a:lumMod val="60000"/>
                  <a:lumOff val="40000"/>
                </a:schemeClr>
              </a:gs>
              <a:gs pos="50000">
                <a:schemeClr val="accent1">
                  <a:shade val="67500"/>
                  <a:satMod val="115000"/>
                </a:schemeClr>
              </a:gs>
              <a:gs pos="100000">
                <a:schemeClr val="accent1">
                  <a:shade val="100000"/>
                  <a:satMod val="115000"/>
                </a:schemeClr>
              </a:gs>
            </a:gsLst>
            <a:lin ang="18900000" scaled="1"/>
            <a:tileRect/>
          </a:gradFill>
          <a:ln w="9525" cap="flat" cmpd="sng" algn="ctr">
            <a:noFill/>
            <a:prstDash val="solid"/>
            <a:round/>
            <a:headEnd type="none" w="med" len="med"/>
            <a:tailEnd type="none" w="med" len="med"/>
          </a:ln>
          <a:effectLst/>
        </p:spPr>
        <p:txBody>
          <a:bodyPr wrap="none" lIns="62962" tIns="31481" rIns="62962" bIns="31481" anchor="ctr"/>
          <a:lstStyle/>
          <a:p>
            <a:pPr algn="ctr">
              <a:defRPr/>
            </a:pPr>
            <a:endParaRPr lang="bg-BG" sz="1600" b="1" dirty="0"/>
          </a:p>
        </p:txBody>
      </p:sp>
      <p:sp>
        <p:nvSpPr>
          <p:cNvPr id="102" name="_s1030"/>
          <p:cNvSpPr>
            <a:spLocks noChangeArrowheads="1"/>
          </p:cNvSpPr>
          <p:nvPr/>
        </p:nvSpPr>
        <p:spPr bwMode="auto">
          <a:xfrm>
            <a:off x="182880" y="5394959"/>
            <a:ext cx="1249681"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ARTICLES</a:t>
            </a:r>
            <a:endParaRPr lang="bg-BG" b="1" dirty="0"/>
          </a:p>
        </p:txBody>
      </p:sp>
      <p:pic>
        <p:nvPicPr>
          <p:cNvPr id="103" name="Picture 21" descr="EOL_Brochure 3.jpg"/>
          <p:cNvPicPr>
            <a:picLocks noChangeAspect="1"/>
          </p:cNvPicPr>
          <p:nvPr/>
        </p:nvPicPr>
        <p:blipFill>
          <a:blip r:embed="rId4" cstate="print"/>
          <a:srcRect/>
          <a:stretch>
            <a:fillRect/>
          </a:stretch>
        </p:blipFill>
        <p:spPr bwMode="auto">
          <a:xfrm>
            <a:off x="3749040" y="6172658"/>
            <a:ext cx="1005840" cy="685342"/>
          </a:xfrm>
          <a:prstGeom prst="rect">
            <a:avLst/>
          </a:prstGeom>
          <a:noFill/>
          <a:ln w="9525">
            <a:noFill/>
            <a:miter lim="800000"/>
            <a:headEnd/>
            <a:tailEnd/>
          </a:ln>
        </p:spPr>
      </p:pic>
      <p:pic>
        <p:nvPicPr>
          <p:cNvPr id="104" name="Picture 2" descr="gbif_05"/>
          <p:cNvPicPr>
            <a:picLocks noChangeAspect="1" noChangeArrowheads="1"/>
          </p:cNvPicPr>
          <p:nvPr/>
        </p:nvPicPr>
        <p:blipFill>
          <a:blip r:embed="rId5" cstate="print"/>
          <a:srcRect/>
          <a:stretch>
            <a:fillRect/>
          </a:stretch>
        </p:blipFill>
        <p:spPr bwMode="auto">
          <a:xfrm>
            <a:off x="2499360" y="6168627"/>
            <a:ext cx="1005840" cy="689373"/>
          </a:xfrm>
          <a:prstGeom prst="rect">
            <a:avLst/>
          </a:prstGeom>
          <a:noFill/>
          <a:ln w="9525" algn="ctr">
            <a:solidFill>
              <a:schemeClr val="tx1"/>
            </a:solidFill>
            <a:miter lim="800000"/>
            <a:headEnd/>
            <a:tailEnd/>
          </a:ln>
        </p:spPr>
      </p:pic>
      <p:pic>
        <p:nvPicPr>
          <p:cNvPr id="105" name="Picture 44"/>
          <p:cNvPicPr>
            <a:picLocks noChangeAspect="1" noChangeArrowheads="1"/>
          </p:cNvPicPr>
          <p:nvPr/>
        </p:nvPicPr>
        <p:blipFill>
          <a:blip r:embed="rId6" cstate="print"/>
          <a:srcRect/>
          <a:stretch>
            <a:fillRect/>
          </a:stretch>
        </p:blipFill>
        <p:spPr bwMode="auto">
          <a:xfrm>
            <a:off x="8656320" y="6168427"/>
            <a:ext cx="487680" cy="689573"/>
          </a:xfrm>
          <a:prstGeom prst="rect">
            <a:avLst/>
          </a:prstGeom>
          <a:noFill/>
          <a:ln w="9525" algn="ctr">
            <a:solidFill>
              <a:schemeClr val="bg1"/>
            </a:solidFill>
            <a:miter lim="800000"/>
            <a:headEnd/>
            <a:tailEnd/>
          </a:ln>
        </p:spPr>
      </p:pic>
      <p:pic>
        <p:nvPicPr>
          <p:cNvPr id="106" name="Picture 2"/>
          <p:cNvPicPr>
            <a:picLocks noChangeAspect="1" noChangeArrowheads="1"/>
          </p:cNvPicPr>
          <p:nvPr/>
        </p:nvPicPr>
        <p:blipFill>
          <a:blip r:embed="rId7" cstate="print"/>
          <a:srcRect/>
          <a:stretch>
            <a:fillRect/>
          </a:stretch>
        </p:blipFill>
        <p:spPr bwMode="auto">
          <a:xfrm>
            <a:off x="6370320" y="6170849"/>
            <a:ext cx="1021080" cy="687151"/>
          </a:xfrm>
          <a:prstGeom prst="rect">
            <a:avLst/>
          </a:prstGeom>
          <a:noFill/>
          <a:ln w="9525">
            <a:noFill/>
            <a:miter lim="800000"/>
            <a:headEnd/>
            <a:tailEnd/>
          </a:ln>
          <a:effectLst/>
        </p:spPr>
      </p:pic>
      <p:pic>
        <p:nvPicPr>
          <p:cNvPr id="107" name="Inhaltsplatzhalter 4" descr="Plazi_books.jpg"/>
          <p:cNvPicPr>
            <a:picLocks noChangeAspect="1"/>
          </p:cNvPicPr>
          <p:nvPr/>
        </p:nvPicPr>
        <p:blipFill>
          <a:blip r:embed="rId8" cstate="print"/>
          <a:srcRect/>
          <a:stretch>
            <a:fillRect/>
          </a:stretch>
        </p:blipFill>
        <p:spPr bwMode="auto">
          <a:xfrm>
            <a:off x="4964113" y="6179082"/>
            <a:ext cx="1238567" cy="678918"/>
          </a:xfrm>
          <a:prstGeom prst="rect">
            <a:avLst/>
          </a:prstGeom>
          <a:noFill/>
          <a:ln w="9525">
            <a:noFill/>
            <a:miter lim="800000"/>
            <a:headEnd/>
            <a:tailEnd/>
          </a:ln>
          <a:effectLst/>
        </p:spPr>
      </p:pic>
      <p:pic>
        <p:nvPicPr>
          <p:cNvPr id="108" name="Picture 3"/>
          <p:cNvPicPr>
            <a:picLocks noChangeAspect="1" noChangeArrowheads="1"/>
          </p:cNvPicPr>
          <p:nvPr/>
        </p:nvPicPr>
        <p:blipFill>
          <a:blip r:embed="rId9" cstate="print"/>
          <a:srcRect/>
          <a:stretch>
            <a:fillRect/>
          </a:stretch>
        </p:blipFill>
        <p:spPr bwMode="auto">
          <a:xfrm>
            <a:off x="1539240" y="6172200"/>
            <a:ext cx="792480" cy="685800"/>
          </a:xfrm>
          <a:prstGeom prst="rect">
            <a:avLst/>
          </a:prstGeom>
          <a:noFill/>
          <a:ln w="9525">
            <a:noFill/>
            <a:miter lim="800000"/>
            <a:headEnd/>
            <a:tailEnd/>
          </a:ln>
          <a:effectLst/>
        </p:spPr>
      </p:pic>
      <p:pic>
        <p:nvPicPr>
          <p:cNvPr id="109" name="Picture 4"/>
          <p:cNvPicPr>
            <a:picLocks noChangeAspect="1" noChangeArrowheads="1"/>
          </p:cNvPicPr>
          <p:nvPr/>
        </p:nvPicPr>
        <p:blipFill>
          <a:blip r:embed="rId10" cstate="print"/>
          <a:srcRect/>
          <a:stretch>
            <a:fillRect/>
          </a:stretch>
        </p:blipFill>
        <p:spPr bwMode="auto">
          <a:xfrm>
            <a:off x="0" y="6153150"/>
            <a:ext cx="1390650" cy="704850"/>
          </a:xfrm>
          <a:prstGeom prst="rect">
            <a:avLst/>
          </a:prstGeom>
          <a:noFill/>
          <a:ln w="9525">
            <a:noFill/>
            <a:miter lim="800000"/>
            <a:headEnd/>
            <a:tailEnd/>
          </a:ln>
          <a:effectLst/>
        </p:spPr>
      </p:pic>
      <p:cxnSp>
        <p:nvCxnSpPr>
          <p:cNvPr id="110" name="Straight Arrow Connector 59"/>
          <p:cNvCxnSpPr>
            <a:cxnSpLocks noChangeShapeType="1"/>
          </p:cNvCxnSpPr>
          <p:nvPr/>
        </p:nvCxnSpPr>
        <p:spPr bwMode="auto">
          <a:xfrm flipV="1">
            <a:off x="289560" y="5852160"/>
            <a:ext cx="502920" cy="259080"/>
          </a:xfrm>
          <a:prstGeom prst="straightConnector1">
            <a:avLst/>
          </a:prstGeom>
          <a:noFill/>
          <a:ln w="28575" algn="ctr">
            <a:solidFill>
              <a:schemeClr val="tx1"/>
            </a:solidFill>
            <a:round/>
            <a:headEnd type="triangle" w="med" len="med"/>
            <a:tailEnd/>
          </a:ln>
        </p:spPr>
      </p:cxnSp>
      <p:cxnSp>
        <p:nvCxnSpPr>
          <p:cNvPr id="111" name="Straight Arrow Connector 59"/>
          <p:cNvCxnSpPr>
            <a:cxnSpLocks noChangeShapeType="1"/>
          </p:cNvCxnSpPr>
          <p:nvPr/>
        </p:nvCxnSpPr>
        <p:spPr bwMode="auto">
          <a:xfrm rot="10800000">
            <a:off x="1005840" y="5836920"/>
            <a:ext cx="670560" cy="289560"/>
          </a:xfrm>
          <a:prstGeom prst="straightConnector1">
            <a:avLst/>
          </a:prstGeom>
          <a:noFill/>
          <a:ln w="28575" algn="ctr">
            <a:solidFill>
              <a:schemeClr val="tx1"/>
            </a:solidFill>
            <a:round/>
            <a:headEnd type="triangle" w="med" len="med"/>
            <a:tailEnd/>
          </a:ln>
        </p:spPr>
      </p:cxnSp>
      <p:sp>
        <p:nvSpPr>
          <p:cNvPr id="112" name="_s1030"/>
          <p:cNvSpPr>
            <a:spLocks noChangeArrowheads="1"/>
          </p:cNvSpPr>
          <p:nvPr/>
        </p:nvSpPr>
        <p:spPr bwMode="auto">
          <a:xfrm>
            <a:off x="2895600" y="537971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Occurr-</a:t>
            </a:r>
            <a:br>
              <a:rPr lang="bg-BG" sz="1400" b="1" dirty="0" smtClean="0"/>
            </a:br>
            <a:r>
              <a:rPr lang="bg-BG" sz="1400" b="1" dirty="0" smtClean="0"/>
              <a:t>ence data</a:t>
            </a:r>
            <a:endParaRPr lang="bg-BG" sz="1400" b="1" dirty="0"/>
          </a:p>
        </p:txBody>
      </p:sp>
      <p:sp>
        <p:nvSpPr>
          <p:cNvPr id="113" name="_s1030"/>
          <p:cNvSpPr>
            <a:spLocks noChangeArrowheads="1"/>
          </p:cNvSpPr>
          <p:nvPr/>
        </p:nvSpPr>
        <p:spPr bwMode="auto">
          <a:xfrm>
            <a:off x="6964680" y="5349240"/>
            <a:ext cx="198120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names</a:t>
            </a:r>
            <a:endParaRPr lang="bg-BG" b="1" dirty="0"/>
          </a:p>
        </p:txBody>
      </p:sp>
      <p:cxnSp>
        <p:nvCxnSpPr>
          <p:cNvPr id="114" name="Straight Arrow Connector 59"/>
          <p:cNvCxnSpPr>
            <a:cxnSpLocks noChangeShapeType="1"/>
          </p:cNvCxnSpPr>
          <p:nvPr/>
        </p:nvCxnSpPr>
        <p:spPr bwMode="auto">
          <a:xfrm rot="5400000" flipH="1" flipV="1">
            <a:off x="3009901" y="5981701"/>
            <a:ext cx="228598" cy="1588"/>
          </a:xfrm>
          <a:prstGeom prst="straightConnector1">
            <a:avLst/>
          </a:prstGeom>
          <a:noFill/>
          <a:ln w="28575" algn="ctr">
            <a:solidFill>
              <a:schemeClr val="tx1"/>
            </a:solidFill>
            <a:round/>
            <a:headEnd type="triangle" w="med" len="med"/>
            <a:tailEnd/>
          </a:ln>
        </p:spPr>
      </p:cxnSp>
      <p:cxnSp>
        <p:nvCxnSpPr>
          <p:cNvPr id="115" name="Straight Arrow Connector 59"/>
          <p:cNvCxnSpPr>
            <a:cxnSpLocks noChangeShapeType="1"/>
          </p:cNvCxnSpPr>
          <p:nvPr/>
        </p:nvCxnSpPr>
        <p:spPr bwMode="auto">
          <a:xfrm flipV="1">
            <a:off x="4267200" y="5852160"/>
            <a:ext cx="1112520" cy="259080"/>
          </a:xfrm>
          <a:prstGeom prst="straightConnector1">
            <a:avLst/>
          </a:prstGeom>
          <a:noFill/>
          <a:ln w="28575" algn="ctr">
            <a:solidFill>
              <a:schemeClr val="tx1"/>
            </a:solidFill>
            <a:round/>
            <a:headEnd type="triangle" w="med" len="med"/>
            <a:tailEnd/>
          </a:ln>
        </p:spPr>
      </p:cxnSp>
      <p:cxnSp>
        <p:nvCxnSpPr>
          <p:cNvPr id="116" name="Straight Arrow Connector 59"/>
          <p:cNvCxnSpPr>
            <a:cxnSpLocks noChangeShapeType="1"/>
          </p:cNvCxnSpPr>
          <p:nvPr/>
        </p:nvCxnSpPr>
        <p:spPr bwMode="auto">
          <a:xfrm rot="10800000">
            <a:off x="5715000" y="5852160"/>
            <a:ext cx="1112520" cy="228600"/>
          </a:xfrm>
          <a:prstGeom prst="straightConnector1">
            <a:avLst/>
          </a:prstGeom>
          <a:noFill/>
          <a:ln w="28575" algn="ctr">
            <a:solidFill>
              <a:schemeClr val="tx1"/>
            </a:solidFill>
            <a:round/>
            <a:headEnd type="triangle" w="med" len="med"/>
            <a:tailEnd/>
          </a:ln>
        </p:spPr>
      </p:cxnSp>
      <p:sp>
        <p:nvSpPr>
          <p:cNvPr id="117" name="_s1030"/>
          <p:cNvSpPr>
            <a:spLocks noChangeArrowheads="1"/>
          </p:cNvSpPr>
          <p:nvPr/>
        </p:nvSpPr>
        <p:spPr bwMode="auto">
          <a:xfrm>
            <a:off x="4251960" y="5364480"/>
            <a:ext cx="2423160" cy="381000"/>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b="1" dirty="0" smtClean="0"/>
              <a:t>Taxon treatments</a:t>
            </a:r>
            <a:endParaRPr lang="bg-BG" b="1" dirty="0"/>
          </a:p>
        </p:txBody>
      </p:sp>
      <p:pic>
        <p:nvPicPr>
          <p:cNvPr id="118" name="Picture 6"/>
          <p:cNvPicPr>
            <a:picLocks noChangeAspect="1" noChangeArrowheads="1"/>
          </p:cNvPicPr>
          <p:nvPr/>
        </p:nvPicPr>
        <p:blipFill>
          <a:blip r:embed="rId11" cstate="print"/>
          <a:srcRect/>
          <a:stretch>
            <a:fillRect/>
          </a:stretch>
        </p:blipFill>
        <p:spPr bwMode="auto">
          <a:xfrm>
            <a:off x="7543800" y="6186940"/>
            <a:ext cx="1021080" cy="671060"/>
          </a:xfrm>
          <a:prstGeom prst="rect">
            <a:avLst/>
          </a:prstGeom>
          <a:noFill/>
          <a:ln w="9525">
            <a:noFill/>
            <a:miter lim="800000"/>
            <a:headEnd/>
            <a:tailEnd/>
          </a:ln>
          <a:effectLst/>
        </p:spPr>
      </p:pic>
      <p:cxnSp>
        <p:nvCxnSpPr>
          <p:cNvPr id="119" name="Straight Arrow Connector 59"/>
          <p:cNvCxnSpPr>
            <a:cxnSpLocks noChangeShapeType="1"/>
          </p:cNvCxnSpPr>
          <p:nvPr/>
        </p:nvCxnSpPr>
        <p:spPr bwMode="auto">
          <a:xfrm rot="10800000">
            <a:off x="8061960" y="5775960"/>
            <a:ext cx="838200" cy="350520"/>
          </a:xfrm>
          <a:prstGeom prst="straightConnector1">
            <a:avLst/>
          </a:prstGeom>
          <a:noFill/>
          <a:ln w="28575" algn="ctr">
            <a:solidFill>
              <a:schemeClr val="tx1"/>
            </a:solidFill>
            <a:round/>
            <a:headEnd type="triangle" w="med" len="med"/>
            <a:tailEnd/>
          </a:ln>
        </p:spPr>
      </p:cxnSp>
      <p:cxnSp>
        <p:nvCxnSpPr>
          <p:cNvPr id="120" name="Straight Arrow Connector 59"/>
          <p:cNvCxnSpPr>
            <a:cxnSpLocks noChangeShapeType="1"/>
          </p:cNvCxnSpPr>
          <p:nvPr/>
        </p:nvCxnSpPr>
        <p:spPr bwMode="auto">
          <a:xfrm rot="5400000" flipH="1" flipV="1">
            <a:off x="7772403" y="5958841"/>
            <a:ext cx="335276" cy="2"/>
          </a:xfrm>
          <a:prstGeom prst="straightConnector1">
            <a:avLst/>
          </a:prstGeom>
          <a:noFill/>
          <a:ln w="28575" algn="ctr">
            <a:solidFill>
              <a:schemeClr val="tx1"/>
            </a:solidFill>
            <a:round/>
            <a:headEnd type="triangle" w="med" len="med"/>
            <a:tailEnd/>
          </a:ln>
        </p:spPr>
      </p:cxnSp>
      <p:sp>
        <p:nvSpPr>
          <p:cNvPr id="121" name="Rectangle 120"/>
          <p:cNvSpPr/>
          <p:nvPr/>
        </p:nvSpPr>
        <p:spPr>
          <a:xfrm>
            <a:off x="4920986" y="6163018"/>
            <a:ext cx="700833" cy="323165"/>
          </a:xfrm>
          <a:prstGeom prst="rect">
            <a:avLst/>
          </a:prstGeom>
        </p:spPr>
        <p:txBody>
          <a:bodyPr wrap="none">
            <a:spAutoFit/>
          </a:bodyPr>
          <a:lstStyle/>
          <a:p>
            <a:r>
              <a:rPr lang="bg-BG" b="1" dirty="0" smtClean="0">
                <a:solidFill>
                  <a:schemeClr val="tx2">
                    <a:lumMod val="25000"/>
                  </a:schemeClr>
                </a:solidFill>
              </a:rPr>
              <a:t>Plazi</a:t>
            </a:r>
            <a:endParaRPr lang="bg-BG" b="1" dirty="0">
              <a:solidFill>
                <a:schemeClr val="tx2">
                  <a:lumMod val="25000"/>
                </a:schemeClr>
              </a:solidFill>
            </a:endParaRPr>
          </a:p>
        </p:txBody>
      </p:sp>
      <p:sp>
        <p:nvSpPr>
          <p:cNvPr id="122" name="Rectangle 121"/>
          <p:cNvSpPr/>
          <p:nvPr/>
        </p:nvSpPr>
        <p:spPr>
          <a:xfrm>
            <a:off x="6888480" y="6172201"/>
            <a:ext cx="609599" cy="292388"/>
          </a:xfrm>
          <a:prstGeom prst="rect">
            <a:avLst/>
          </a:prstGeom>
        </p:spPr>
        <p:txBody>
          <a:bodyPr wrap="square">
            <a:spAutoFit/>
          </a:bodyPr>
          <a:lstStyle/>
          <a:p>
            <a:r>
              <a:rPr lang="bg-BG" sz="1300" b="1" dirty="0" smtClean="0">
                <a:solidFill>
                  <a:schemeClr val="tx2">
                    <a:lumMod val="10000"/>
                  </a:schemeClr>
                </a:solidFill>
              </a:rPr>
              <a:t>Wiki</a:t>
            </a:r>
            <a:endParaRPr lang="bg-BG" sz="1300" b="1" dirty="0">
              <a:solidFill>
                <a:schemeClr val="tx2">
                  <a:lumMod val="10000"/>
                </a:schemeClr>
              </a:solidFill>
            </a:endParaRPr>
          </a:p>
        </p:txBody>
      </p:sp>
      <p:sp>
        <p:nvSpPr>
          <p:cNvPr id="123" name="Rectangle 122"/>
          <p:cNvSpPr/>
          <p:nvPr/>
        </p:nvSpPr>
        <p:spPr>
          <a:xfrm>
            <a:off x="7612573" y="6153835"/>
            <a:ext cx="524503" cy="276999"/>
          </a:xfrm>
          <a:prstGeom prst="rect">
            <a:avLst/>
          </a:prstGeom>
        </p:spPr>
        <p:txBody>
          <a:bodyPr wrap="none">
            <a:spAutoFit/>
          </a:bodyPr>
          <a:lstStyle/>
          <a:p>
            <a:r>
              <a:rPr lang="bg-BG" sz="1200" b="1" dirty="0" smtClean="0">
                <a:solidFill>
                  <a:schemeClr val="tx2">
                    <a:lumMod val="10000"/>
                  </a:schemeClr>
                </a:solidFill>
              </a:rPr>
              <a:t>COL</a:t>
            </a:r>
            <a:endParaRPr lang="bg-BG" b="1" dirty="0">
              <a:solidFill>
                <a:schemeClr val="tx2">
                  <a:lumMod val="10000"/>
                </a:schemeClr>
              </a:solidFill>
            </a:endParaRPr>
          </a:p>
        </p:txBody>
      </p:sp>
      <p:sp>
        <p:nvSpPr>
          <p:cNvPr id="124" name="_s1030"/>
          <p:cNvSpPr>
            <a:spLocks noChangeArrowheads="1"/>
          </p:cNvSpPr>
          <p:nvPr/>
        </p:nvSpPr>
        <p:spPr bwMode="auto">
          <a:xfrm>
            <a:off x="1615440" y="5394959"/>
            <a:ext cx="1158240" cy="396241"/>
          </a:xfrm>
          <a:prstGeom prst="roundRect">
            <a:avLst>
              <a:gd name="adj" fmla="val 16667"/>
            </a:avLst>
          </a:prstGeom>
          <a:solidFill>
            <a:schemeClr val="bg2">
              <a:lumMod val="50000"/>
              <a:lumOff val="50000"/>
            </a:schemeClr>
          </a:solidFill>
          <a:ln w="9525">
            <a:solidFill>
              <a:schemeClr val="tx1"/>
            </a:solidFill>
            <a:round/>
            <a:headEnd/>
            <a:tailEnd/>
          </a:ln>
        </p:spPr>
        <p:txBody>
          <a:bodyPr wrap="none" lIns="62962" tIns="31481" rIns="62962" bIns="31481" anchor="ctr"/>
          <a:lstStyle/>
          <a:p>
            <a:pPr algn="ctr">
              <a:defRPr/>
            </a:pPr>
            <a:r>
              <a:rPr lang="bg-BG" sz="1400" b="1" dirty="0" smtClean="0"/>
              <a:t>Biblio-</a:t>
            </a:r>
            <a:br>
              <a:rPr lang="bg-BG" sz="1400" b="1" dirty="0" smtClean="0"/>
            </a:br>
            <a:r>
              <a:rPr lang="bg-BG" sz="1400" b="1" dirty="0" smtClean="0"/>
              <a:t>graphies</a:t>
            </a:r>
            <a:endParaRPr lang="bg-BG" sz="1400" b="1" dirty="0"/>
          </a:p>
        </p:txBody>
      </p:sp>
      <p:cxnSp>
        <p:nvCxnSpPr>
          <p:cNvPr id="125" name="Straight Arrow Connector 59"/>
          <p:cNvCxnSpPr>
            <a:cxnSpLocks noChangeShapeType="1"/>
          </p:cNvCxnSpPr>
          <p:nvPr/>
        </p:nvCxnSpPr>
        <p:spPr bwMode="auto">
          <a:xfrm rot="5400000" flipH="1" flipV="1">
            <a:off x="1996440" y="5974080"/>
            <a:ext cx="259080" cy="45720"/>
          </a:xfrm>
          <a:prstGeom prst="straightConnector1">
            <a:avLst/>
          </a:prstGeom>
          <a:noFill/>
          <a:ln w="28575" algn="ctr">
            <a:solidFill>
              <a:schemeClr val="tx1"/>
            </a:solidFill>
            <a:round/>
            <a:headEnd type="triangle" w="med" len="med"/>
            <a:tailEnd/>
          </a:ln>
        </p:spPr>
      </p:cxnSp>
      <p:cxnSp>
        <p:nvCxnSpPr>
          <p:cNvPr id="128" name="Straight Arrow Connector 127"/>
          <p:cNvCxnSpPr/>
          <p:nvPr/>
        </p:nvCxnSpPr>
        <p:spPr bwMode="auto">
          <a:xfrm flipV="1">
            <a:off x="1858618" y="2534478"/>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1" name="Straight Arrow Connector 130"/>
          <p:cNvCxnSpPr/>
          <p:nvPr/>
        </p:nvCxnSpPr>
        <p:spPr bwMode="auto">
          <a:xfrm flipV="1">
            <a:off x="2925418" y="2547731"/>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32" name="Straight Arrow Connector 131"/>
          <p:cNvCxnSpPr/>
          <p:nvPr/>
        </p:nvCxnSpPr>
        <p:spPr bwMode="auto">
          <a:xfrm flipV="1">
            <a:off x="3869635" y="2557669"/>
            <a:ext cx="0" cy="19878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3" name="Straight Arrow Connector 52"/>
          <p:cNvCxnSpPr/>
          <p:nvPr/>
        </p:nvCxnSpPr>
        <p:spPr bwMode="auto">
          <a:xfrm flipV="1">
            <a:off x="874643" y="2544418"/>
            <a:ext cx="1550505" cy="2594112"/>
          </a:xfrm>
          <a:prstGeom prst="straightConnector1">
            <a:avLst/>
          </a:prstGeom>
          <a:solidFill>
            <a:schemeClr val="accent1"/>
          </a:solidFill>
          <a:ln w="212725" cap="sq" cmpd="sng" algn="ctr">
            <a:solidFill>
              <a:srgbClr val="FFFF00">
                <a:alpha val="67000"/>
              </a:srgbClr>
            </a:solidFill>
            <a:prstDash val="solid"/>
            <a:round/>
            <a:headEnd type="none" w="med" len="med"/>
            <a:tailEnd type="triangle"/>
          </a:ln>
          <a:effectLst/>
        </p:spPr>
      </p:cxnSp>
      <p:cxnSp>
        <p:nvCxnSpPr>
          <p:cNvPr id="65" name="Straight Arrow Connector 64"/>
          <p:cNvCxnSpPr/>
          <p:nvPr/>
        </p:nvCxnSpPr>
        <p:spPr bwMode="auto">
          <a:xfrm flipH="1" flipV="1">
            <a:off x="2753140" y="2544419"/>
            <a:ext cx="1083364" cy="2604051"/>
          </a:xfrm>
          <a:prstGeom prst="straightConnector1">
            <a:avLst/>
          </a:prstGeom>
          <a:solidFill>
            <a:schemeClr val="accent1"/>
          </a:solidFill>
          <a:ln w="212725" cap="sq" cmpd="sng" algn="ctr">
            <a:solidFill>
              <a:srgbClr val="FFFF00">
                <a:alpha val="66000"/>
              </a:srgbClr>
            </a:solidFill>
            <a:prstDash val="solid"/>
            <a:round/>
            <a:headEnd type="none" w="med" len="med"/>
            <a:tailEnd type="triangle"/>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2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61" grpId="0"/>
      <p:bldP spid="67" grpId="0"/>
      <p:bldP spid="97" grpId="0" animBg="1"/>
      <p:bldP spid="98" grpId="0" animBg="1"/>
      <p:bldP spid="99" grpId="0" animBg="1"/>
      <p:bldP spid="100" grpId="0" animBg="1"/>
      <p:bldP spid="101" grpId="0" animBg="1"/>
      <p:bldP spid="102" grpId="0" animBg="1"/>
      <p:bldP spid="112" grpId="0" animBg="1"/>
      <p:bldP spid="113" grpId="0" animBg="1"/>
      <p:bldP spid="117" grpId="0" animBg="1"/>
      <p:bldP spid="121" grpId="0"/>
      <p:bldP spid="122" grpId="0"/>
      <p:bldP spid="123" grpId="0"/>
      <p:bldP spid="1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cstate="print"/>
          <a:srcRect/>
          <a:stretch>
            <a:fillRect/>
          </a:stretch>
        </p:blipFill>
        <p:spPr bwMode="auto">
          <a:xfrm>
            <a:off x="-17305" y="0"/>
            <a:ext cx="9161305" cy="702696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6809" y="0"/>
            <a:ext cx="8229600" cy="1143000"/>
          </a:xfrm>
        </p:spPr>
        <p:txBody>
          <a:bodyPr/>
          <a:lstStyle/>
          <a:p>
            <a:pPr lvl="0"/>
            <a:r>
              <a:rPr lang="en-US" b="1" dirty="0" smtClean="0">
                <a:solidFill>
                  <a:schemeClr val="tx1"/>
                </a:solidFill>
              </a:rPr>
              <a:t>Import </a:t>
            </a:r>
            <a:r>
              <a:rPr lang="en-US" b="1" dirty="0" err="1" smtClean="0">
                <a:solidFill>
                  <a:schemeClr val="tx1"/>
                </a:solidFill>
              </a:rPr>
              <a:t>DwC</a:t>
            </a:r>
            <a:r>
              <a:rPr lang="en-US" b="1" dirty="0" smtClean="0">
                <a:solidFill>
                  <a:schemeClr val="tx1"/>
                </a:solidFill>
              </a:rPr>
              <a:t> data</a:t>
            </a:r>
            <a:endParaRPr lang="bg-BG" sz="280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0355" name="Picture 3" descr="J:\CONGRESSES_MEETINGS_WORKSHOPS\2013\PROIBIOSPHERE_BERLIN_MAY\import.jpg"/>
          <p:cNvPicPr>
            <a:picLocks noChangeAspect="1" noChangeArrowheads="1"/>
          </p:cNvPicPr>
          <p:nvPr/>
        </p:nvPicPr>
        <p:blipFill>
          <a:blip r:embed="rId2" cstate="print"/>
          <a:srcRect/>
          <a:stretch>
            <a:fillRect/>
          </a:stretch>
        </p:blipFill>
        <p:spPr bwMode="auto">
          <a:xfrm>
            <a:off x="0" y="1005599"/>
            <a:ext cx="9144000" cy="5852401"/>
          </a:xfrm>
          <a:prstGeom prst="rect">
            <a:avLst/>
          </a:prstGeom>
          <a:noFill/>
        </p:spPr>
      </p:pic>
      <p:sp>
        <p:nvSpPr>
          <p:cNvPr id="17" name="Down Arrow 16"/>
          <p:cNvSpPr/>
          <p:nvPr/>
        </p:nvSpPr>
        <p:spPr>
          <a:xfrm rot="2867452">
            <a:off x="2909905" y="2482253"/>
            <a:ext cx="230477" cy="52378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solidFill>
                  <a:schemeClr val="tx1"/>
                </a:solidFill>
              </a:rPr>
              <a:t>DwC</a:t>
            </a:r>
            <a:r>
              <a:rPr lang="en-US" b="0" dirty="0" smtClean="0">
                <a:solidFill>
                  <a:schemeClr val="tx1"/>
                </a:solidFill>
              </a:rPr>
              <a:t> Template</a:t>
            </a:r>
            <a:endParaRPr lang="bg-BG" b="0" dirty="0">
              <a:solidFill>
                <a:schemeClr val="tx1"/>
              </a:solidFill>
            </a:endParaRPr>
          </a:p>
        </p:txBody>
      </p:sp>
      <p:pic>
        <p:nvPicPr>
          <p:cNvPr id="3" name="Picture 2" descr="Checklist1.png"/>
          <p:cNvPicPr>
            <a:picLocks noChangeAspect="1"/>
          </p:cNvPicPr>
          <p:nvPr/>
        </p:nvPicPr>
        <p:blipFill>
          <a:blip r:embed="rId2" cstate="print"/>
          <a:stretch>
            <a:fillRect/>
          </a:stretch>
        </p:blipFill>
        <p:spPr>
          <a:xfrm>
            <a:off x="0" y="1557241"/>
            <a:ext cx="9144000" cy="3743517"/>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cklist2.png"/>
          <p:cNvPicPr>
            <a:picLocks noChangeAspect="1"/>
          </p:cNvPicPr>
          <p:nvPr/>
        </p:nvPicPr>
        <p:blipFill>
          <a:blip r:embed="rId2" cstate="print"/>
          <a:stretch>
            <a:fillRect/>
          </a:stretch>
        </p:blipFill>
        <p:spPr>
          <a:xfrm>
            <a:off x="0" y="1557241"/>
            <a:ext cx="9144000" cy="3743517"/>
          </a:xfrm>
          <a:prstGeom prst="rect">
            <a:avLst/>
          </a:prstGeom>
        </p:spPr>
      </p:pic>
      <p:sp>
        <p:nvSpPr>
          <p:cNvPr id="4" name="Rectangle 3"/>
          <p:cNvSpPr/>
          <p:nvPr/>
        </p:nvSpPr>
        <p:spPr>
          <a:xfrm>
            <a:off x="2387345" y="430700"/>
            <a:ext cx="4619791" cy="830997"/>
          </a:xfrm>
          <a:prstGeom prst="rect">
            <a:avLst/>
          </a:prstGeom>
        </p:spPr>
        <p:txBody>
          <a:bodyPr wrap="none">
            <a:spAutoFit/>
          </a:bodyPr>
          <a:lstStyle/>
          <a:p>
            <a:pPr algn="ctr"/>
            <a:r>
              <a:rPr lang="en-US" sz="4800" dirty="0" err="1" smtClean="0"/>
              <a:t>DwC</a:t>
            </a:r>
            <a:r>
              <a:rPr lang="en-US" sz="4800" dirty="0" smtClean="0"/>
              <a:t> Template</a:t>
            </a:r>
            <a:endParaRPr lang="bg-BG" sz="4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710" y="324463"/>
            <a:ext cx="8775290" cy="966019"/>
          </a:xfrm>
        </p:spPr>
        <p:txBody>
          <a:bodyPr/>
          <a:lstStyle/>
          <a:p>
            <a:r>
              <a:rPr lang="en-US" sz="4000" dirty="0" smtClean="0">
                <a:solidFill>
                  <a:schemeClr val="tx1"/>
                </a:solidFill>
              </a:rPr>
              <a:t>Multiple Scholarly Data </a:t>
            </a:r>
            <a:r>
              <a:rPr lang="en-US" sz="4000" dirty="0" smtClean="0">
                <a:solidFill>
                  <a:schemeClr val="tx1"/>
                </a:solidFill>
              </a:rPr>
              <a:t>Publishing Models</a:t>
            </a:r>
            <a:endParaRPr lang="bg-BG" sz="4000" dirty="0">
              <a:solidFill>
                <a:schemeClr val="tx1"/>
              </a:solidFill>
            </a:endParaRPr>
          </a:p>
        </p:txBody>
      </p:sp>
      <p:sp>
        <p:nvSpPr>
          <p:cNvPr id="3" name="Content Placeholder 2"/>
          <p:cNvSpPr>
            <a:spLocks noGrp="1"/>
          </p:cNvSpPr>
          <p:nvPr>
            <p:ph idx="1"/>
          </p:nvPr>
        </p:nvSpPr>
        <p:spPr>
          <a:xfrm>
            <a:off x="235974" y="1622908"/>
            <a:ext cx="8908026" cy="4525963"/>
          </a:xfrm>
        </p:spPr>
        <p:txBody>
          <a:bodyPr/>
          <a:lstStyle/>
          <a:p>
            <a:pPr marL="514350" indent="-514350">
              <a:buFont typeface="+mj-lt"/>
              <a:buAutoNum type="arabicPeriod"/>
            </a:pPr>
            <a:r>
              <a:rPr lang="en-US" sz="3000" dirty="0" smtClean="0">
                <a:solidFill>
                  <a:srgbClr val="FFFF00"/>
                </a:solidFill>
              </a:rPr>
              <a:t>S</a:t>
            </a:r>
            <a:r>
              <a:rPr lang="bg-BG" sz="3000" dirty="0" smtClean="0">
                <a:solidFill>
                  <a:srgbClr val="FFFF00"/>
                </a:solidFill>
              </a:rPr>
              <a:t>upplementary </a:t>
            </a:r>
            <a:r>
              <a:rPr lang="en-US" sz="3000" dirty="0" smtClean="0">
                <a:solidFill>
                  <a:srgbClr val="FFFF00"/>
                </a:solidFill>
              </a:rPr>
              <a:t>data </a:t>
            </a:r>
            <a:r>
              <a:rPr lang="bg-BG" sz="3000" dirty="0" smtClean="0">
                <a:solidFill>
                  <a:srgbClr val="FFFF00"/>
                </a:solidFill>
              </a:rPr>
              <a:t>files</a:t>
            </a:r>
            <a:r>
              <a:rPr lang="bg-BG" sz="3000" dirty="0" smtClean="0"/>
              <a:t> downloadable from the journals’ websites</a:t>
            </a:r>
            <a:r>
              <a:rPr lang="en-US" sz="3000" dirty="0" smtClean="0"/>
              <a:t> </a:t>
            </a:r>
          </a:p>
          <a:p>
            <a:pPr marL="514350" indent="-514350">
              <a:buFont typeface="+mj-lt"/>
              <a:buAutoNum type="arabicPeriod"/>
            </a:pPr>
            <a:r>
              <a:rPr lang="en-US" sz="3000" dirty="0" smtClean="0"/>
              <a:t>D</a:t>
            </a:r>
            <a:r>
              <a:rPr lang="bg-BG" sz="3000" dirty="0" smtClean="0"/>
              <a:t>ata </a:t>
            </a:r>
            <a:r>
              <a:rPr lang="bg-BG" sz="3000" dirty="0" smtClean="0"/>
              <a:t>linked to journal article</a:t>
            </a:r>
            <a:r>
              <a:rPr lang="en-US" sz="3000" dirty="0" smtClean="0"/>
              <a:t>s</a:t>
            </a:r>
            <a:r>
              <a:rPr lang="bg-BG" sz="3000" dirty="0" smtClean="0"/>
              <a:t> </a:t>
            </a:r>
            <a:r>
              <a:rPr lang="en-US" sz="3000" dirty="0" smtClean="0"/>
              <a:t>but </a:t>
            </a:r>
            <a:r>
              <a:rPr lang="en-US" sz="3000" dirty="0" smtClean="0">
                <a:solidFill>
                  <a:srgbClr val="FFFF00"/>
                </a:solidFill>
              </a:rPr>
              <a:t>deposited</a:t>
            </a:r>
            <a:r>
              <a:rPr lang="en-US" sz="3000" dirty="0" smtClean="0"/>
              <a:t> </a:t>
            </a:r>
            <a:r>
              <a:rPr lang="en-US" sz="3000" dirty="0" smtClean="0"/>
              <a:t>at </a:t>
            </a:r>
            <a:r>
              <a:rPr lang="en-US" sz="3000" dirty="0" smtClean="0">
                <a:solidFill>
                  <a:srgbClr val="FFFF00"/>
                </a:solidFill>
              </a:rPr>
              <a:t>specialized </a:t>
            </a:r>
            <a:r>
              <a:rPr lang="bg-BG" sz="3000" dirty="0" smtClean="0">
                <a:solidFill>
                  <a:srgbClr val="FFFF00"/>
                </a:solidFill>
              </a:rPr>
              <a:t>repositories</a:t>
            </a:r>
            <a:r>
              <a:rPr lang="bg-BG" sz="3000" dirty="0" smtClean="0"/>
              <a:t> </a:t>
            </a:r>
            <a:r>
              <a:rPr lang="bg-BG" sz="3000" dirty="0" smtClean="0"/>
              <a:t>(</a:t>
            </a:r>
            <a:r>
              <a:rPr lang="bg-BG" sz="3000" dirty="0" smtClean="0"/>
              <a:t>Dryad, Pangaea</a:t>
            </a:r>
            <a:r>
              <a:rPr lang="en-US" sz="3000" dirty="0" smtClean="0"/>
              <a:t>, etc.</a:t>
            </a:r>
            <a:r>
              <a:rPr lang="bg-BG" sz="3000" dirty="0" smtClean="0"/>
              <a:t>) </a:t>
            </a:r>
            <a:endParaRPr lang="en-US" sz="3000" dirty="0" smtClean="0"/>
          </a:p>
          <a:p>
            <a:pPr marL="514350" indent="-514350">
              <a:buFont typeface="+mj-lt"/>
              <a:buAutoNum type="arabicPeriod"/>
            </a:pPr>
            <a:r>
              <a:rPr lang="en-US" sz="3000" dirty="0" smtClean="0"/>
              <a:t>D</a:t>
            </a:r>
            <a:r>
              <a:rPr lang="bg-BG" sz="3000" dirty="0" smtClean="0"/>
              <a:t>ata</a:t>
            </a:r>
            <a:r>
              <a:rPr lang="en-US" sz="3000" dirty="0" smtClean="0"/>
              <a:t> linked to journal articles but </a:t>
            </a:r>
            <a:r>
              <a:rPr lang="bg-BG" sz="3000" dirty="0" smtClean="0"/>
              <a:t> </a:t>
            </a:r>
            <a:r>
              <a:rPr lang="en-US" sz="3000" dirty="0" smtClean="0">
                <a:solidFill>
                  <a:srgbClr val="FFFF00"/>
                </a:solidFill>
              </a:rPr>
              <a:t>deposited</a:t>
            </a:r>
            <a:r>
              <a:rPr lang="en-US" sz="3000" dirty="0" smtClean="0"/>
              <a:t>, </a:t>
            </a:r>
            <a:r>
              <a:rPr lang="en-US" sz="3000" dirty="0" smtClean="0">
                <a:solidFill>
                  <a:srgbClr val="FFFF00"/>
                </a:solidFill>
              </a:rPr>
              <a:t>indexed</a:t>
            </a:r>
            <a:r>
              <a:rPr lang="en-US" sz="3000" dirty="0" smtClean="0"/>
              <a:t> and </a:t>
            </a:r>
            <a:r>
              <a:rPr lang="en-US" sz="3000" dirty="0" smtClean="0">
                <a:solidFill>
                  <a:srgbClr val="FFFF00"/>
                </a:solidFill>
              </a:rPr>
              <a:t>collated</a:t>
            </a:r>
            <a:r>
              <a:rPr lang="en-US" sz="3000" dirty="0" smtClean="0"/>
              <a:t> </a:t>
            </a:r>
            <a:r>
              <a:rPr lang="en-US" sz="3000" dirty="0" smtClean="0"/>
              <a:t>with other data by aggregators </a:t>
            </a:r>
            <a:r>
              <a:rPr lang="bg-BG" sz="3000" dirty="0" smtClean="0"/>
              <a:t>(</a:t>
            </a:r>
            <a:r>
              <a:rPr lang="en-US" sz="3000" dirty="0" smtClean="0"/>
              <a:t>INSD/</a:t>
            </a:r>
            <a:r>
              <a:rPr lang="bg-BG" sz="3000" dirty="0" smtClean="0"/>
              <a:t>Gen</a:t>
            </a:r>
            <a:r>
              <a:rPr lang="en-US" sz="3000" dirty="0" smtClean="0"/>
              <a:t>B</a:t>
            </a:r>
            <a:r>
              <a:rPr lang="bg-BG" sz="3000" dirty="0" smtClean="0"/>
              <a:t>ank</a:t>
            </a:r>
            <a:r>
              <a:rPr lang="en-US" sz="3000" dirty="0" smtClean="0"/>
              <a:t>, </a:t>
            </a:r>
            <a:r>
              <a:rPr lang="bg-BG" sz="3000" dirty="0" smtClean="0"/>
              <a:t>GBIF)</a:t>
            </a:r>
            <a:endParaRPr lang="en-US" sz="3000" dirty="0" smtClean="0"/>
          </a:p>
          <a:p>
            <a:pPr marL="514350" indent="-514350">
              <a:buFont typeface="+mj-lt"/>
              <a:buAutoNum type="arabicPeriod"/>
            </a:pPr>
            <a:r>
              <a:rPr lang="en-US" sz="3000" dirty="0" smtClean="0"/>
              <a:t>D</a:t>
            </a:r>
            <a:r>
              <a:rPr lang="bg-BG" sz="3000" dirty="0" smtClean="0"/>
              <a:t>ata published in structured</a:t>
            </a:r>
            <a:r>
              <a:rPr lang="en-US" sz="3000" dirty="0" smtClean="0"/>
              <a:t>, downloadable</a:t>
            </a:r>
            <a:r>
              <a:rPr lang="bg-BG" sz="3000" dirty="0" smtClean="0"/>
              <a:t> and </a:t>
            </a:r>
            <a:r>
              <a:rPr lang="bg-BG" sz="3000" dirty="0" smtClean="0">
                <a:solidFill>
                  <a:srgbClr val="FFFF00"/>
                </a:solidFill>
              </a:rPr>
              <a:t>machine-readable </a:t>
            </a:r>
            <a:r>
              <a:rPr lang="en-US" sz="3000" dirty="0" smtClean="0">
                <a:solidFill>
                  <a:srgbClr val="FFFF00"/>
                </a:solidFill>
              </a:rPr>
              <a:t>article </a:t>
            </a:r>
            <a:r>
              <a:rPr lang="bg-BG" sz="3000" dirty="0" smtClean="0">
                <a:solidFill>
                  <a:srgbClr val="FFFF00"/>
                </a:solidFill>
              </a:rPr>
              <a:t>text</a:t>
            </a:r>
            <a:r>
              <a:rPr lang="bg-BG" sz="3000" dirty="0" smtClean="0"/>
              <a:t>. </a:t>
            </a:r>
          </a:p>
          <a:p>
            <a:endParaRPr lang="bg-BG"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ecklist3.png"/>
          <p:cNvPicPr>
            <a:picLocks noChangeAspect="1"/>
          </p:cNvPicPr>
          <p:nvPr/>
        </p:nvPicPr>
        <p:blipFill>
          <a:blip r:embed="rId2" cstate="print"/>
          <a:stretch>
            <a:fillRect/>
          </a:stretch>
        </p:blipFill>
        <p:spPr>
          <a:xfrm>
            <a:off x="0" y="1557241"/>
            <a:ext cx="9144000" cy="3743517"/>
          </a:xfrm>
          <a:prstGeom prst="rect">
            <a:avLst/>
          </a:prstGeom>
        </p:spPr>
      </p:pic>
      <p:sp>
        <p:nvSpPr>
          <p:cNvPr id="4" name="Rectangle 3"/>
          <p:cNvSpPr/>
          <p:nvPr/>
        </p:nvSpPr>
        <p:spPr>
          <a:xfrm>
            <a:off x="2075067" y="412614"/>
            <a:ext cx="4619791" cy="830997"/>
          </a:xfrm>
          <a:prstGeom prst="rect">
            <a:avLst/>
          </a:prstGeom>
        </p:spPr>
        <p:txBody>
          <a:bodyPr wrap="none">
            <a:spAutoFit/>
          </a:bodyPr>
          <a:lstStyle/>
          <a:p>
            <a:pPr algn="ctr"/>
            <a:r>
              <a:rPr lang="en-US" sz="4800" dirty="0" err="1" smtClean="0"/>
              <a:t>DwC</a:t>
            </a:r>
            <a:r>
              <a:rPr lang="en-US" sz="4800" dirty="0" smtClean="0"/>
              <a:t> Template</a:t>
            </a:r>
            <a:endParaRPr lang="bg-BG" sz="4800"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7182" y="384463"/>
            <a:ext cx="3636818" cy="2369128"/>
          </a:xfrm>
        </p:spPr>
        <p:txBody>
          <a:bodyPr/>
          <a:lstStyle/>
          <a:p>
            <a:pPr lvl="0"/>
            <a:r>
              <a:rPr lang="en-US" sz="4000" b="0" dirty="0" err="1" smtClean="0">
                <a:solidFill>
                  <a:schemeClr val="tx1"/>
                </a:solidFill>
              </a:rPr>
              <a:t>DwC</a:t>
            </a:r>
            <a:r>
              <a:rPr lang="en-US" sz="4000" b="0" dirty="0" smtClean="0">
                <a:solidFill>
                  <a:schemeClr val="tx1"/>
                </a:solidFill>
              </a:rPr>
              <a:t> terms visible in text</a:t>
            </a:r>
            <a:endParaRPr lang="bg-BG" sz="4000" b="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026" name="Picture 2" descr="J:\CONGRESSES_MEETINGS_WORKSHOPS\2013\PROIBIOSPHERE_BERLIN_MAY\new species2.jpg"/>
          <p:cNvPicPr>
            <a:picLocks noChangeAspect="1" noChangeArrowheads="1"/>
          </p:cNvPicPr>
          <p:nvPr/>
        </p:nvPicPr>
        <p:blipFill>
          <a:blip r:embed="rId2" cstate="print"/>
          <a:srcRect/>
          <a:stretch>
            <a:fillRect/>
          </a:stretch>
        </p:blipFill>
        <p:spPr bwMode="auto">
          <a:xfrm>
            <a:off x="0" y="636589"/>
            <a:ext cx="5445532" cy="6221412"/>
          </a:xfrm>
          <a:prstGeom prst="rect">
            <a:avLst/>
          </a:prstGeom>
          <a:noFill/>
        </p:spPr>
      </p:pic>
      <p:grpSp>
        <p:nvGrpSpPr>
          <p:cNvPr id="2" name="Group 14"/>
          <p:cNvGrpSpPr/>
          <p:nvPr/>
        </p:nvGrpSpPr>
        <p:grpSpPr>
          <a:xfrm>
            <a:off x="82829" y="1766046"/>
            <a:ext cx="8475290" cy="4049742"/>
            <a:chOff x="82829" y="1766046"/>
            <a:chExt cx="8475290" cy="4049742"/>
          </a:xfrm>
        </p:grpSpPr>
        <p:sp>
          <p:nvSpPr>
            <p:cNvPr id="12" name="Rectangle 11"/>
            <p:cNvSpPr/>
            <p:nvPr/>
          </p:nvSpPr>
          <p:spPr>
            <a:xfrm>
              <a:off x="82829" y="1766046"/>
              <a:ext cx="5251172" cy="1255059"/>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4" name="Picture 4" descr="J:\CONGRESSES_MEETINGS_WORKSHOPS\2013\PROIBIOSPHERE_BERLIN_MAY\darwin_core.jpg"/>
            <p:cNvPicPr>
              <a:picLocks noChangeAspect="1" noChangeArrowheads="1"/>
            </p:cNvPicPr>
            <p:nvPr/>
          </p:nvPicPr>
          <p:blipFill>
            <a:blip r:embed="rId3" cstate="print"/>
            <a:srcRect/>
            <a:stretch>
              <a:fillRect/>
            </a:stretch>
          </p:blipFill>
          <p:spPr bwMode="auto">
            <a:xfrm>
              <a:off x="229906" y="3550024"/>
              <a:ext cx="8328213" cy="2265764"/>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0718" y="0"/>
            <a:ext cx="8229600" cy="644236"/>
          </a:xfrm>
        </p:spPr>
        <p:txBody>
          <a:bodyPr/>
          <a:lstStyle/>
          <a:p>
            <a:pPr lvl="0"/>
            <a:r>
              <a:rPr lang="en-US" b="0" dirty="0" smtClean="0">
                <a:solidFill>
                  <a:schemeClr val="tx1"/>
                </a:solidFill>
              </a:rPr>
              <a:t>Compose plates</a:t>
            </a:r>
            <a:endParaRPr lang="bg-BG" b="0" dirty="0">
              <a:solidFill>
                <a:schemeClr val="tx1"/>
              </a:solidFill>
            </a:endParaRPr>
          </a:p>
        </p:txBody>
      </p:sp>
      <p:sp>
        <p:nvSpPr>
          <p:cNvPr id="6" name="Title 1"/>
          <p:cNvSpPr txBox="1">
            <a:spLocks/>
          </p:cNvSpPr>
          <p:nvPr/>
        </p:nvSpPr>
        <p:spPr bwMode="auto">
          <a:xfrm>
            <a:off x="173504" y="304801"/>
            <a:ext cx="8384615" cy="1219199"/>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bg-BG" sz="4800" b="1" i="0" u="none"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8" name="Picture 2"/>
          <p:cNvPicPr>
            <a:picLocks noChangeAspect="1" noChangeArrowheads="1"/>
          </p:cNvPicPr>
          <p:nvPr/>
        </p:nvPicPr>
        <p:blipFill>
          <a:blip r:embed="rId2" cstate="print"/>
          <a:srcRect/>
          <a:stretch>
            <a:fillRect/>
          </a:stretch>
        </p:blipFill>
        <p:spPr bwMode="auto">
          <a:xfrm>
            <a:off x="0" y="654423"/>
            <a:ext cx="7954238" cy="5860875"/>
          </a:xfrm>
          <a:prstGeom prst="rect">
            <a:avLst/>
          </a:prstGeom>
          <a:noFill/>
          <a:ln w="9525">
            <a:noFill/>
            <a:miter lim="800000"/>
            <a:headEnd/>
            <a:tailEnd/>
          </a:ln>
        </p:spPr>
      </p:pic>
      <p:sp>
        <p:nvSpPr>
          <p:cNvPr id="10" name="Right Arrow 9"/>
          <p:cNvSpPr/>
          <p:nvPr/>
        </p:nvSpPr>
        <p:spPr>
          <a:xfrm rot="8957193">
            <a:off x="1332167" y="1067414"/>
            <a:ext cx="489891" cy="23115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bg-BG"/>
          </a:p>
        </p:txBody>
      </p:sp>
      <p:pic>
        <p:nvPicPr>
          <p:cNvPr id="12" name="Picture 2" descr="J:\CONGRESSES_MEETINGS_WORKSHOPS\2013\PROIBIOSPHERE_BERLIN_MAY\images.jpg"/>
          <p:cNvPicPr>
            <a:picLocks noChangeAspect="1" noChangeArrowheads="1"/>
          </p:cNvPicPr>
          <p:nvPr/>
        </p:nvPicPr>
        <p:blipFill>
          <a:blip r:embed="rId3" cstate="print"/>
          <a:srcRect/>
          <a:stretch>
            <a:fillRect/>
          </a:stretch>
        </p:blipFill>
        <p:spPr bwMode="auto">
          <a:xfrm>
            <a:off x="1973754" y="654423"/>
            <a:ext cx="7170246" cy="620357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p:cNvPicPr>
            <a:picLocks noChangeAspect="1" noChangeArrowheads="1"/>
          </p:cNvPicPr>
          <p:nvPr/>
        </p:nvPicPr>
        <p:blipFill>
          <a:blip r:embed="rId2" cstate="print"/>
          <a:srcRect/>
          <a:stretch>
            <a:fillRect/>
          </a:stretch>
        </p:blipFill>
        <p:spPr bwMode="auto">
          <a:xfrm>
            <a:off x="0" y="0"/>
            <a:ext cx="9144000" cy="6515100"/>
          </a:xfrm>
          <a:prstGeom prst="rect">
            <a:avLst/>
          </a:prstGeom>
          <a:noFill/>
          <a:ln w="9525">
            <a:noFill/>
            <a:miter lim="800000"/>
            <a:headEnd/>
            <a:tailEnd/>
          </a:ln>
        </p:spPr>
      </p:pic>
      <p:cxnSp>
        <p:nvCxnSpPr>
          <p:cNvPr id="4" name="Straight Arrow Connector 3"/>
          <p:cNvCxnSpPr/>
          <p:nvPr/>
        </p:nvCxnSpPr>
        <p:spPr>
          <a:xfrm flipH="1">
            <a:off x="6072446" y="2597727"/>
            <a:ext cx="494609" cy="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21926" y="-83168"/>
            <a:ext cx="9122074" cy="6941167"/>
          </a:xfrm>
          <a:prstGeom prst="rect">
            <a:avLst/>
          </a:prstGeom>
          <a:noFill/>
          <a:ln w="9525">
            <a:noFill/>
            <a:miter lim="800000"/>
            <a:headEnd/>
            <a:tailEnd/>
          </a:ln>
        </p:spPr>
      </p:pic>
      <p:cxnSp>
        <p:nvCxnSpPr>
          <p:cNvPr id="3" name="Straight Arrow Connector 2"/>
          <p:cNvCxnSpPr/>
          <p:nvPr/>
        </p:nvCxnSpPr>
        <p:spPr>
          <a:xfrm flipH="1">
            <a:off x="2462645" y="1765300"/>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297587" y="4870315"/>
            <a:ext cx="4144084" cy="584775"/>
          </a:xfrm>
          <a:prstGeom prst="rect">
            <a:avLst/>
          </a:prstGeom>
        </p:spPr>
        <p:txBody>
          <a:bodyPr wrap="none">
            <a:spAutoFit/>
          </a:bodyPr>
          <a:lstStyle/>
          <a:p>
            <a:pPr algn="ctr"/>
            <a:r>
              <a:rPr lang="en-US" sz="3200" dirty="0" smtClean="0">
                <a:solidFill>
                  <a:srgbClr val="364B33"/>
                </a:solidFill>
              </a:rPr>
              <a:t>Pick up a reference</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cstate="print"/>
          <a:srcRect/>
          <a:stretch>
            <a:fillRect/>
          </a:stretch>
        </p:blipFill>
        <p:spPr bwMode="auto">
          <a:xfrm>
            <a:off x="1" y="0"/>
            <a:ext cx="9144000" cy="6900981"/>
          </a:xfrm>
          <a:prstGeom prst="rect">
            <a:avLst/>
          </a:prstGeom>
          <a:noFill/>
          <a:ln w="9525">
            <a:noFill/>
            <a:miter lim="800000"/>
            <a:headEnd/>
            <a:tailEnd/>
          </a:ln>
        </p:spPr>
      </p:pic>
      <p:cxnSp>
        <p:nvCxnSpPr>
          <p:cNvPr id="4" name="Straight Arrow Connector 3"/>
          <p:cNvCxnSpPr/>
          <p:nvPr/>
        </p:nvCxnSpPr>
        <p:spPr>
          <a:xfrm flipH="1" flipV="1">
            <a:off x="332509" y="2111667"/>
            <a:ext cx="207818" cy="507998"/>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2325485" y="4703615"/>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5391152" y="4828750"/>
            <a:ext cx="3474028" cy="584775"/>
          </a:xfrm>
          <a:prstGeom prst="rect">
            <a:avLst/>
          </a:prstGeom>
        </p:spPr>
        <p:txBody>
          <a:bodyPr wrap="none">
            <a:spAutoFit/>
          </a:bodyPr>
          <a:lstStyle/>
          <a:p>
            <a:pPr algn="ctr"/>
            <a:r>
              <a:rPr lang="en-US" sz="3200" dirty="0" smtClean="0">
                <a:solidFill>
                  <a:srgbClr val="364B33"/>
                </a:solidFill>
              </a:rPr>
              <a:t>Cite a reference</a:t>
            </a:r>
            <a:endParaRPr lang="bg-BG" sz="3200" dirty="0">
              <a:solidFill>
                <a:srgbClr val="364B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WT_Screen5-identification-keys-builder.jpg"/>
          <p:cNvPicPr>
            <a:picLocks noChangeAspect="1"/>
          </p:cNvPicPr>
          <p:nvPr/>
        </p:nvPicPr>
        <p:blipFill>
          <a:blip r:embed="rId2" cstate="print"/>
          <a:stretch>
            <a:fillRect/>
          </a:stretch>
        </p:blipFill>
        <p:spPr>
          <a:xfrm>
            <a:off x="1" y="1"/>
            <a:ext cx="9144000" cy="6858000"/>
          </a:xfrm>
          <a:prstGeom prst="rect">
            <a:avLst/>
          </a:prstGeom>
        </p:spPr>
      </p:pic>
      <p:sp>
        <p:nvSpPr>
          <p:cNvPr id="3" name="Rectangle 2"/>
          <p:cNvSpPr/>
          <p:nvPr/>
        </p:nvSpPr>
        <p:spPr>
          <a:xfrm>
            <a:off x="6385560" y="3931036"/>
            <a:ext cx="2987040" cy="954107"/>
          </a:xfrm>
          <a:prstGeom prst="rect">
            <a:avLst/>
          </a:prstGeom>
        </p:spPr>
        <p:txBody>
          <a:bodyPr wrap="square">
            <a:spAutoFit/>
          </a:bodyPr>
          <a:lstStyle/>
          <a:p>
            <a:pPr algn="ctr"/>
            <a:r>
              <a:rPr lang="en-US" sz="2800" dirty="0" smtClean="0">
                <a:solidFill>
                  <a:srgbClr val="364B33"/>
                </a:solidFill>
              </a:rPr>
              <a:t>Construction </a:t>
            </a:r>
            <a:br>
              <a:rPr lang="en-US" sz="2800" dirty="0" smtClean="0">
                <a:solidFill>
                  <a:srgbClr val="364B33"/>
                </a:solidFill>
              </a:rPr>
            </a:br>
            <a:r>
              <a:rPr lang="en-US" sz="2800" dirty="0" smtClean="0">
                <a:solidFill>
                  <a:srgbClr val="364B33"/>
                </a:solidFill>
              </a:rPr>
              <a:t>of keys</a:t>
            </a:r>
            <a:endParaRPr lang="bg-BG" sz="2800" dirty="0">
              <a:solidFill>
                <a:srgbClr val="364B33"/>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a:p>
        </p:txBody>
      </p:sp>
      <p:pic>
        <p:nvPicPr>
          <p:cNvPr id="4" name="Content Placeholder 3" descr="PWT_Screen4-preview-identification-key.jpg"/>
          <p:cNvPicPr>
            <a:picLocks noGrp="1" noChangeAspect="1"/>
          </p:cNvPicPr>
          <p:nvPr>
            <p:ph idx="1"/>
          </p:nvPr>
        </p:nvPicPr>
        <p:blipFill>
          <a:blip r:embed="rId2" cstate="print"/>
          <a:stretch>
            <a:fillRect/>
          </a:stretch>
        </p:blipFill>
        <p:spPr>
          <a:xfrm>
            <a:off x="0" y="-207566"/>
            <a:ext cx="9144000" cy="7065565"/>
          </a:xfrm>
        </p:spPr>
      </p:pic>
      <p:sp>
        <p:nvSpPr>
          <p:cNvPr id="5" name="Rectangle 4"/>
          <p:cNvSpPr/>
          <p:nvPr/>
        </p:nvSpPr>
        <p:spPr>
          <a:xfrm>
            <a:off x="2997200" y="5892800"/>
            <a:ext cx="3332480" cy="584775"/>
          </a:xfrm>
          <a:prstGeom prst="rect">
            <a:avLst/>
          </a:prstGeom>
        </p:spPr>
        <p:txBody>
          <a:bodyPr wrap="square">
            <a:spAutoFit/>
          </a:bodyPr>
          <a:lstStyle/>
          <a:p>
            <a:pPr algn="ctr"/>
            <a:r>
              <a:rPr lang="en-US" sz="3200" dirty="0" smtClean="0">
                <a:solidFill>
                  <a:srgbClr val="364B33"/>
                </a:solidFill>
              </a:rPr>
              <a:t>Key preview</a:t>
            </a:r>
            <a:endParaRPr lang="bg-BG" sz="3200" dirty="0">
              <a:solidFill>
                <a:srgbClr val="364B33"/>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202" name="Picture 10" descr="http://www.scarletdash.co.uk/wp-content/uploads/Cherries.jpg"/>
          <p:cNvPicPr>
            <a:picLocks noChangeAspect="1" noChangeArrowheads="1"/>
          </p:cNvPicPr>
          <p:nvPr/>
        </p:nvPicPr>
        <p:blipFill>
          <a:blip r:embed="rId2" cstate="print"/>
          <a:srcRect/>
          <a:stretch>
            <a:fillRect/>
          </a:stretch>
        </p:blipFill>
        <p:spPr bwMode="auto">
          <a:xfrm>
            <a:off x="1557655" y="1341755"/>
            <a:ext cx="6096000" cy="457200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65760"/>
            <a:ext cx="6959600" cy="5455919"/>
          </a:xfrm>
        </p:spPr>
        <p:txBody>
          <a:bodyPr/>
          <a:lstStyle/>
          <a:p>
            <a:r>
              <a:rPr lang="en-US" sz="4800" b="0" dirty="0" smtClean="0">
                <a:solidFill>
                  <a:srgbClr val="FFC000"/>
                </a:solidFill>
              </a:rPr>
              <a:t>No author guidelines!</a:t>
            </a:r>
            <a:r>
              <a:rPr lang="en-US" sz="4800" b="0" dirty="0" smtClean="0">
                <a:solidFill>
                  <a:schemeClr val="tx1"/>
                </a:solidFill>
              </a:rPr>
              <a:t> The tool will guide you! </a:t>
            </a:r>
            <a:endParaRPr lang="bg-BG" sz="4800" b="0" dirty="0">
              <a:solidFill>
                <a:srgbClr val="FFC000"/>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7691"/>
            <a:ext cx="8229600" cy="1143000"/>
          </a:xfrm>
        </p:spPr>
        <p:txBody>
          <a:bodyPr/>
          <a:lstStyle/>
          <a:p>
            <a:r>
              <a:rPr lang="en-US" sz="4800" b="0" dirty="0" smtClean="0">
                <a:solidFill>
                  <a:schemeClr val="tx1"/>
                </a:solidFill>
              </a:rPr>
              <a:t>The </a:t>
            </a:r>
            <a:r>
              <a:rPr lang="en-US" sz="4800" b="0" dirty="0" smtClean="0">
                <a:solidFill>
                  <a:schemeClr val="tx1"/>
                </a:solidFill>
              </a:rPr>
              <a:t>problem?</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365760"/>
            <a:ext cx="6959600" cy="5455919"/>
          </a:xfrm>
        </p:spPr>
        <p:txBody>
          <a:bodyPr/>
          <a:lstStyle/>
          <a:p>
            <a:r>
              <a:rPr lang="en-US" sz="4800" b="0" dirty="0" smtClean="0">
                <a:solidFill>
                  <a:schemeClr val="tx1"/>
                </a:solidFill>
              </a:rPr>
              <a:t>Authors </a:t>
            </a:r>
            <a:r>
              <a:rPr lang="en-US" sz="4800" b="0" dirty="0" smtClean="0">
                <a:solidFill>
                  <a:srgbClr val="FFC000"/>
                </a:solidFill>
              </a:rPr>
              <a:t>do not </a:t>
            </a:r>
            <a:r>
              <a:rPr lang="en-US" sz="4800" b="0" dirty="0" smtClean="0">
                <a:solidFill>
                  <a:schemeClr val="tx1"/>
                </a:solidFill>
              </a:rPr>
              <a:t>need to markup or hyperlink </a:t>
            </a:r>
            <a:r>
              <a:rPr lang="en-US" sz="4800" b="0" dirty="0" smtClean="0">
                <a:solidFill>
                  <a:srgbClr val="FFC000"/>
                </a:solidFill>
              </a:rPr>
              <a:t>anything!</a:t>
            </a:r>
            <a:br>
              <a:rPr lang="en-US" sz="4800" b="0" dirty="0" smtClean="0">
                <a:solidFill>
                  <a:srgbClr val="FFC000"/>
                </a:solidFill>
              </a:rPr>
            </a:br>
            <a:r>
              <a:rPr lang="en-US" sz="4800" b="0" dirty="0" smtClean="0">
                <a:solidFill>
                  <a:schemeClr val="tx1"/>
                </a:solidFill>
              </a:rPr>
              <a:t>It is done by the tool!</a:t>
            </a:r>
            <a:endParaRPr lang="bg-BG" sz="4800" b="0" dirty="0">
              <a:solidFill>
                <a:schemeClr val="tx1"/>
              </a:solidFill>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2140" y="0"/>
            <a:ext cx="6959600" cy="1187618"/>
          </a:xfrm>
        </p:spPr>
        <p:txBody>
          <a:bodyPr/>
          <a:lstStyle/>
          <a:p>
            <a:r>
              <a:rPr lang="en-US" sz="4800" b="0" dirty="0" smtClean="0">
                <a:solidFill>
                  <a:schemeClr val="tx1"/>
                </a:solidFill>
              </a:rPr>
              <a:t>No layout stage!</a:t>
            </a:r>
            <a:endParaRPr lang="bg-BG" sz="4800" b="0" dirty="0">
              <a:solidFill>
                <a:schemeClr val="tx1"/>
              </a:solidFill>
            </a:endParaRPr>
          </a:p>
        </p:txBody>
      </p:sp>
      <p:pic>
        <p:nvPicPr>
          <p:cNvPr id="3" name="Picture 2" descr="J:\CONGRESSES_MEETINGS_WORKSHOPS\2013\PROIBIOSPHERE_BERLIN_MAY\title2.jpg"/>
          <p:cNvPicPr>
            <a:picLocks noChangeAspect="1" noChangeArrowheads="1"/>
          </p:cNvPicPr>
          <p:nvPr/>
        </p:nvPicPr>
        <p:blipFill>
          <a:blip r:embed="rId2" cstate="print"/>
          <a:srcRect/>
          <a:stretch>
            <a:fillRect/>
          </a:stretch>
        </p:blipFill>
        <p:spPr bwMode="auto">
          <a:xfrm>
            <a:off x="0" y="1178805"/>
            <a:ext cx="9144000" cy="5679195"/>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stretch>
            <a:fillRect/>
          </a:stretch>
        </p:blipFill>
        <p:spPr>
          <a:xfrm>
            <a:off x="254000" y="660400"/>
            <a:ext cx="8636000" cy="5537200"/>
          </a:xfrm>
          <a:prstGeom prst="rect">
            <a:avLst/>
          </a:prstGeom>
        </p:spPr>
      </p:pic>
      <p:pic>
        <p:nvPicPr>
          <p:cNvPr id="11" name="Picture 10"/>
          <p:cNvPicPr>
            <a:picLocks noChangeAspect="1"/>
          </p:cNvPicPr>
          <p:nvPr/>
        </p:nvPicPr>
        <p:blipFill>
          <a:blip r:embed="rId4" cstate="print"/>
          <a:stretch>
            <a:fillRect/>
          </a:stretch>
        </p:blipFill>
        <p:spPr>
          <a:xfrm>
            <a:off x="685800" y="660400"/>
            <a:ext cx="8204200" cy="5537200"/>
          </a:xfrm>
          <a:prstGeom prst="rect">
            <a:avLst/>
          </a:prstGeom>
        </p:spPr>
      </p:pic>
      <p:pic>
        <p:nvPicPr>
          <p:cNvPr id="13" name="Picture 12"/>
          <p:cNvPicPr>
            <a:picLocks noChangeAspect="1"/>
          </p:cNvPicPr>
          <p:nvPr/>
        </p:nvPicPr>
        <p:blipFill>
          <a:blip r:embed="rId5" cstate="print"/>
          <a:stretch>
            <a:fillRect/>
          </a:stretch>
        </p:blipFill>
        <p:spPr>
          <a:xfrm>
            <a:off x="3124200" y="711200"/>
            <a:ext cx="5803900" cy="5016500"/>
          </a:xfrm>
          <a:prstGeom prst="rect">
            <a:avLst/>
          </a:prstGeom>
        </p:spPr>
      </p:pic>
      <p:pic>
        <p:nvPicPr>
          <p:cNvPr id="12" name="Picture 11"/>
          <p:cNvPicPr>
            <a:picLocks noChangeAspect="1"/>
          </p:cNvPicPr>
          <p:nvPr/>
        </p:nvPicPr>
        <p:blipFill>
          <a:blip r:embed="rId6" cstate="print"/>
          <a:stretch>
            <a:fillRect/>
          </a:stretch>
        </p:blipFill>
        <p:spPr>
          <a:xfrm>
            <a:off x="1117600" y="2984500"/>
            <a:ext cx="6845300" cy="2222500"/>
          </a:xfrm>
          <a:prstGeom prst="rect">
            <a:avLst/>
          </a:prstGeom>
        </p:spPr>
      </p:pic>
      <p:pic>
        <p:nvPicPr>
          <p:cNvPr id="14" name="Picture 13"/>
          <p:cNvPicPr>
            <a:picLocks noChangeAspect="1"/>
          </p:cNvPicPr>
          <p:nvPr/>
        </p:nvPicPr>
        <p:blipFill>
          <a:blip r:embed="rId7" cstate="print"/>
          <a:stretch>
            <a:fillRect/>
          </a:stretch>
        </p:blipFill>
        <p:spPr>
          <a:xfrm>
            <a:off x="558800" y="4660900"/>
            <a:ext cx="4965700" cy="1473200"/>
          </a:xfrm>
          <a:prstGeom prst="rect">
            <a:avLst/>
          </a:prstGeom>
        </p:spPr>
      </p:pic>
      <p:sp>
        <p:nvSpPr>
          <p:cNvPr id="8" name="Rectangle 7"/>
          <p:cNvSpPr/>
          <p:nvPr/>
        </p:nvSpPr>
        <p:spPr>
          <a:xfrm>
            <a:off x="731520" y="0"/>
            <a:ext cx="7955280" cy="646331"/>
          </a:xfrm>
          <a:prstGeom prst="rect">
            <a:avLst/>
          </a:prstGeom>
        </p:spPr>
        <p:txBody>
          <a:bodyPr wrap="square">
            <a:spAutoFit/>
          </a:bodyPr>
          <a:lstStyle/>
          <a:p>
            <a:r>
              <a:rPr lang="en-US" sz="3600" dirty="0" smtClean="0">
                <a:latin typeface="Arial" charset="0"/>
                <a:ea typeface="ＭＳ Ｐゴシック" charset="0"/>
                <a:cs typeface="ＭＳ Ｐゴシック" charset="0"/>
              </a:rPr>
              <a:t>Community and public peer-review</a:t>
            </a:r>
            <a:endParaRPr lang="bg-BG" sz="3200" dirty="0"/>
          </a:p>
        </p:txBody>
      </p:sp>
    </p:spTree>
    <p:extLst>
      <p:ext uri="{BB962C8B-B14F-4D97-AF65-F5344CB8AC3E}">
        <p14:creationId xmlns:p14="http://schemas.microsoft.com/office/powerpoint/2010/main" xmlns="" val="271466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cstate="print"/>
          <a:srcRect/>
          <a:stretch>
            <a:fillRect/>
          </a:stretch>
        </p:blipFill>
        <p:spPr bwMode="auto">
          <a:xfrm>
            <a:off x="-5148" y="0"/>
            <a:ext cx="9298236"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p:cNvPicPr>
            <a:picLocks noChangeAspect="1" noChangeArrowheads="1"/>
          </p:cNvPicPr>
          <p:nvPr/>
        </p:nvPicPr>
        <p:blipFill>
          <a:blip r:embed="rId2" cstate="print"/>
          <a:srcRect/>
          <a:stretch>
            <a:fillRect/>
          </a:stretch>
        </p:blipFill>
        <p:spPr bwMode="auto">
          <a:xfrm>
            <a:off x="-1" y="0"/>
            <a:ext cx="9144001" cy="641225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40" y="132080"/>
            <a:ext cx="6959600" cy="5455919"/>
          </a:xfrm>
        </p:spPr>
        <p:txBody>
          <a:bodyPr/>
          <a:lstStyle/>
          <a:p>
            <a:r>
              <a:rPr lang="en-US" sz="4800" b="0" dirty="0" smtClean="0">
                <a:solidFill>
                  <a:schemeClr val="tx1"/>
                </a:solidFill>
              </a:rPr>
              <a:t>Now imagine…</a:t>
            </a:r>
            <a:endParaRPr lang="bg-BG" sz="4800" b="0" dirty="0">
              <a:solidFill>
                <a:srgbClr val="FFC000"/>
              </a:solidFill>
            </a:endParaRPr>
          </a:p>
        </p:txBody>
      </p:sp>
      <p:pic>
        <p:nvPicPr>
          <p:cNvPr id="139265" name="Picture 1"/>
          <p:cNvPicPr>
            <a:picLocks noChangeAspect="1" noChangeArrowheads="1"/>
          </p:cNvPicPr>
          <p:nvPr/>
        </p:nvPicPr>
        <p:blipFill>
          <a:blip r:embed="rId2" cstate="print"/>
          <a:srcRect/>
          <a:stretch>
            <a:fillRect/>
          </a:stretch>
        </p:blipFill>
        <p:spPr bwMode="auto">
          <a:xfrm>
            <a:off x="0" y="0"/>
            <a:ext cx="9148587"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dirty="0" smtClean="0">
                <a:solidFill>
                  <a:schemeClr val="tx1"/>
                </a:solidFill>
              </a:rPr>
              <a:t>Consolidated Reviewers’ Version</a:t>
            </a:r>
            <a:endParaRPr lang="bg-BG" sz="4000" b="0" dirty="0">
              <a:solidFill>
                <a:schemeClr val="tx1"/>
              </a:solidFill>
            </a:endParaRPr>
          </a:p>
        </p:txBody>
      </p:sp>
      <p:pic>
        <p:nvPicPr>
          <p:cNvPr id="154626" name="Picture 2"/>
          <p:cNvPicPr>
            <a:picLocks noChangeAspect="1" noChangeArrowheads="1"/>
          </p:cNvPicPr>
          <p:nvPr/>
        </p:nvPicPr>
        <p:blipFill>
          <a:blip r:embed="rId2" cstate="print"/>
          <a:srcRect/>
          <a:stretch>
            <a:fillRect/>
          </a:stretch>
        </p:blipFill>
        <p:spPr bwMode="auto">
          <a:xfrm>
            <a:off x="0" y="1620078"/>
            <a:ext cx="9161226" cy="523792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383" y="0"/>
            <a:ext cx="8229600" cy="1143000"/>
          </a:xfrm>
        </p:spPr>
        <p:txBody>
          <a:bodyPr/>
          <a:lstStyle/>
          <a:p>
            <a:r>
              <a:rPr lang="en-US" b="0" dirty="0" smtClean="0">
                <a:solidFill>
                  <a:schemeClr val="tx1"/>
                </a:solidFill>
              </a:rPr>
              <a:t>Article metadata</a:t>
            </a:r>
            <a:endParaRPr lang="bg-BG" b="0" dirty="0">
              <a:solidFill>
                <a:schemeClr val="tx1"/>
              </a:solidFill>
            </a:endParaRPr>
          </a:p>
        </p:txBody>
      </p:sp>
      <p:pic>
        <p:nvPicPr>
          <p:cNvPr id="157698" name="Picture 2"/>
          <p:cNvPicPr>
            <a:picLocks noGrp="1" noChangeAspect="1" noChangeArrowheads="1"/>
          </p:cNvPicPr>
          <p:nvPr>
            <p:ph idx="1"/>
          </p:nvPr>
        </p:nvPicPr>
        <p:blipFill>
          <a:blip r:embed="rId2" cstate="print"/>
          <a:srcRect/>
          <a:stretch>
            <a:fillRect/>
          </a:stretch>
        </p:blipFill>
        <p:spPr bwMode="auto">
          <a:xfrm>
            <a:off x="-6052" y="1185015"/>
            <a:ext cx="9150052" cy="56729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551"/>
            <a:ext cx="8229600" cy="1143000"/>
          </a:xfrm>
        </p:spPr>
        <p:txBody>
          <a:bodyPr/>
          <a:lstStyle/>
          <a:p>
            <a:r>
              <a:rPr lang="en-US" b="0" dirty="0" smtClean="0">
                <a:solidFill>
                  <a:schemeClr val="tx1"/>
                </a:solidFill>
              </a:rPr>
              <a:t>Map localities</a:t>
            </a:r>
            <a:endParaRPr lang="bg-BG" b="0" dirty="0">
              <a:solidFill>
                <a:schemeClr val="tx1"/>
              </a:solidFill>
            </a:endParaRPr>
          </a:p>
        </p:txBody>
      </p:sp>
      <p:pic>
        <p:nvPicPr>
          <p:cNvPr id="159746" name="Picture 2"/>
          <p:cNvPicPr>
            <a:picLocks noGrp="1" noChangeAspect="1" noChangeArrowheads="1"/>
          </p:cNvPicPr>
          <p:nvPr>
            <p:ph idx="1"/>
          </p:nvPr>
        </p:nvPicPr>
        <p:blipFill>
          <a:blip r:embed="rId2" cstate="print"/>
          <a:srcRect/>
          <a:stretch>
            <a:fillRect/>
          </a:stretch>
        </p:blipFill>
        <p:spPr bwMode="auto">
          <a:xfrm>
            <a:off x="0" y="1351722"/>
            <a:ext cx="9148220" cy="550627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err="1" smtClean="0">
                <a:solidFill>
                  <a:schemeClr val="tx1"/>
                </a:solidFill>
              </a:rPr>
              <a:t>Taxa</a:t>
            </a:r>
            <a:r>
              <a:rPr lang="en-US" b="0" dirty="0" smtClean="0">
                <a:solidFill>
                  <a:schemeClr val="tx1"/>
                </a:solidFill>
              </a:rPr>
              <a:t> and their usages</a:t>
            </a:r>
            <a:endParaRPr lang="bg-BG" b="0" dirty="0">
              <a:solidFill>
                <a:schemeClr val="tx1"/>
              </a:solidFill>
            </a:endParaRPr>
          </a:p>
        </p:txBody>
      </p:sp>
      <p:pic>
        <p:nvPicPr>
          <p:cNvPr id="4" name="Content Placeholder 3" descr="SLIDE-taxa.jpg"/>
          <p:cNvPicPr>
            <a:picLocks noGrp="1" noChangeAspect="1"/>
          </p:cNvPicPr>
          <p:nvPr>
            <p:ph idx="1"/>
          </p:nvPr>
        </p:nvPicPr>
        <p:blipFill>
          <a:blip r:embed="rId2" cstate="print"/>
          <a:stretch>
            <a:fillRect/>
          </a:stretch>
        </p:blipFill>
        <p:spPr>
          <a:xfrm>
            <a:off x="0" y="1699591"/>
            <a:ext cx="9153757" cy="3776869"/>
          </a:xfrm>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16" y="0"/>
            <a:ext cx="9106422" cy="1143000"/>
          </a:xfrm>
        </p:spPr>
        <p:txBody>
          <a:bodyPr/>
          <a:lstStyle/>
          <a:p>
            <a:r>
              <a:rPr lang="en-US" sz="3900" b="0" dirty="0" smtClean="0">
                <a:solidFill>
                  <a:schemeClr val="tx1"/>
                </a:solidFill>
              </a:rPr>
              <a:t>Data deluge: Massive </a:t>
            </a:r>
            <a:r>
              <a:rPr lang="en-US" sz="3900" b="0" dirty="0" smtClean="0">
                <a:solidFill>
                  <a:schemeClr val="tx1"/>
                </a:solidFill>
              </a:rPr>
              <a:t>sampling</a:t>
            </a:r>
            <a:endParaRPr lang="bg-BG" sz="3900" b="0" dirty="0">
              <a:solidFill>
                <a:schemeClr val="tx1"/>
              </a:solidFill>
            </a:endParaRPr>
          </a:p>
        </p:txBody>
      </p:sp>
      <p:pic>
        <p:nvPicPr>
          <p:cNvPr id="3" name="Picture 2" descr="1-01.jpg"/>
          <p:cNvPicPr>
            <a:picLocks noChangeAspect="1"/>
          </p:cNvPicPr>
          <p:nvPr/>
        </p:nvPicPr>
        <p:blipFill>
          <a:blip r:embed="rId2" cstate="print"/>
          <a:stretch>
            <a:fillRect/>
          </a:stretch>
        </p:blipFill>
        <p:spPr>
          <a:xfrm>
            <a:off x="846594" y="959354"/>
            <a:ext cx="7504926" cy="5898647"/>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0" dirty="0" err="1" smtClean="0">
                <a:solidFill>
                  <a:schemeClr val="tx1"/>
                </a:solidFill>
              </a:rPr>
              <a:t>Taxon</a:t>
            </a:r>
            <a:r>
              <a:rPr lang="en-US" b="0" dirty="0" smtClean="0">
                <a:solidFill>
                  <a:schemeClr val="tx1"/>
                </a:solidFill>
              </a:rPr>
              <a:t> profile</a:t>
            </a:r>
            <a:endParaRPr lang="bg-BG" b="0" dirty="0">
              <a:solidFill>
                <a:schemeClr val="tx1"/>
              </a:solidFill>
            </a:endParaRPr>
          </a:p>
        </p:txBody>
      </p:sp>
      <p:pic>
        <p:nvPicPr>
          <p:cNvPr id="160771" name="Picture 3"/>
          <p:cNvPicPr>
            <a:picLocks noGrp="1" noChangeAspect="1" noChangeArrowheads="1"/>
          </p:cNvPicPr>
          <p:nvPr>
            <p:ph idx="1"/>
          </p:nvPr>
        </p:nvPicPr>
        <p:blipFill>
          <a:blip r:embed="rId2" cstate="print"/>
          <a:srcRect/>
          <a:stretch>
            <a:fillRect/>
          </a:stretch>
        </p:blipFill>
        <p:spPr bwMode="auto">
          <a:xfrm>
            <a:off x="-33269" y="1266436"/>
            <a:ext cx="9228249" cy="5591564"/>
          </a:xfrm>
          <a:prstGeom prst="rect">
            <a:avLst/>
          </a:prstGeom>
          <a:noFill/>
          <a:ln w="9525">
            <a:noFill/>
            <a:miter lim="800000"/>
            <a:headEnd/>
            <a:tailEnd/>
          </a:ln>
        </p:spPr>
      </p:pic>
      <p:sp>
        <p:nvSpPr>
          <p:cNvPr id="6" name="Oval 5"/>
          <p:cNvSpPr/>
          <p:nvPr/>
        </p:nvSpPr>
        <p:spPr bwMode="auto">
          <a:xfrm>
            <a:off x="2981739" y="5999922"/>
            <a:ext cx="487018"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err="1" smtClean="0">
                <a:solidFill>
                  <a:schemeClr val="tx1"/>
                </a:solidFill>
              </a:rPr>
              <a:t>Taxon</a:t>
            </a:r>
            <a:r>
              <a:rPr lang="en-US" b="0" dirty="0" smtClean="0">
                <a:solidFill>
                  <a:schemeClr val="tx1"/>
                </a:solidFill>
              </a:rPr>
              <a:t> profile</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61794" name="Picture 2"/>
          <p:cNvPicPr>
            <a:picLocks noChangeAspect="1" noChangeArrowheads="1"/>
          </p:cNvPicPr>
          <p:nvPr/>
        </p:nvPicPr>
        <p:blipFill>
          <a:blip r:embed="rId2" cstate="print"/>
          <a:srcRect/>
          <a:stretch>
            <a:fillRect/>
          </a:stretch>
        </p:blipFill>
        <p:spPr bwMode="auto">
          <a:xfrm>
            <a:off x="0" y="1373256"/>
            <a:ext cx="9144000" cy="5484744"/>
          </a:xfrm>
          <a:prstGeom prst="rect">
            <a:avLst/>
          </a:prstGeom>
          <a:noFill/>
          <a:ln w="9525">
            <a:noFill/>
            <a:miter lim="800000"/>
            <a:headEnd/>
            <a:tailEnd/>
          </a:ln>
        </p:spPr>
      </p:pic>
      <p:sp>
        <p:nvSpPr>
          <p:cNvPr id="5" name="Oval 4"/>
          <p:cNvSpPr/>
          <p:nvPr/>
        </p:nvSpPr>
        <p:spPr bwMode="auto">
          <a:xfrm>
            <a:off x="2981739" y="5999922"/>
            <a:ext cx="487018"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Tables and Figures</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56674" name="Picture 2"/>
          <p:cNvPicPr>
            <a:picLocks noChangeAspect="1" noChangeArrowheads="1"/>
          </p:cNvPicPr>
          <p:nvPr/>
        </p:nvPicPr>
        <p:blipFill>
          <a:blip r:embed="rId2" cstate="print"/>
          <a:srcRect/>
          <a:stretch>
            <a:fillRect/>
          </a:stretch>
        </p:blipFill>
        <p:spPr bwMode="auto">
          <a:xfrm>
            <a:off x="0" y="1371601"/>
            <a:ext cx="9144000"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2" y="0"/>
            <a:ext cx="8229600" cy="1143000"/>
          </a:xfrm>
        </p:spPr>
        <p:txBody>
          <a:bodyPr/>
          <a:lstStyle/>
          <a:p>
            <a:r>
              <a:rPr lang="en-US" b="0" dirty="0" smtClean="0">
                <a:solidFill>
                  <a:schemeClr val="tx1"/>
                </a:solidFill>
              </a:rPr>
              <a:t>References</a:t>
            </a:r>
            <a:endParaRPr lang="bg-BG" b="0" dirty="0">
              <a:solidFill>
                <a:schemeClr val="tx1"/>
              </a:solidFill>
            </a:endParaRPr>
          </a:p>
        </p:txBody>
      </p:sp>
      <p:sp>
        <p:nvSpPr>
          <p:cNvPr id="3" name="Content Placeholder 2"/>
          <p:cNvSpPr>
            <a:spLocks noGrp="1"/>
          </p:cNvSpPr>
          <p:nvPr>
            <p:ph idx="1"/>
          </p:nvPr>
        </p:nvSpPr>
        <p:spPr/>
        <p:txBody>
          <a:bodyPr/>
          <a:lstStyle/>
          <a:p>
            <a:endParaRPr lang="bg-BG"/>
          </a:p>
        </p:txBody>
      </p:sp>
      <p:pic>
        <p:nvPicPr>
          <p:cNvPr id="1026" name="Picture 2"/>
          <p:cNvPicPr>
            <a:picLocks noChangeAspect="1" noChangeArrowheads="1"/>
          </p:cNvPicPr>
          <p:nvPr/>
        </p:nvPicPr>
        <p:blipFill>
          <a:blip r:embed="rId2" cstate="print"/>
          <a:srcRect/>
          <a:stretch>
            <a:fillRect/>
          </a:stretch>
        </p:blipFill>
        <p:spPr bwMode="auto">
          <a:xfrm>
            <a:off x="2718" y="1027257"/>
            <a:ext cx="9141282" cy="5965826"/>
          </a:xfrm>
          <a:prstGeom prst="rect">
            <a:avLst/>
          </a:prstGeom>
          <a:noFill/>
          <a:ln w="9525">
            <a:noFill/>
            <a:miter lim="800000"/>
            <a:headEnd/>
            <a:tailEnd/>
          </a:ln>
        </p:spPr>
      </p:pic>
      <p:sp>
        <p:nvSpPr>
          <p:cNvPr id="6" name="Oval 5"/>
          <p:cNvSpPr/>
          <p:nvPr/>
        </p:nvSpPr>
        <p:spPr bwMode="auto">
          <a:xfrm>
            <a:off x="5652654" y="2622876"/>
            <a:ext cx="1174173"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bg-BG" dirty="0"/>
          </a:p>
        </p:txBody>
      </p:sp>
      <p:pic>
        <p:nvPicPr>
          <p:cNvPr id="3" name="Picture 2" descr="9(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AutoShape 2" descr="https://mail-attachment.googleusercontent.com/attachment/?ui=2&amp;ik=624a55f074&amp;view=att&amp;th=140de90402950d95&amp;attid=0.1&amp;disp=inline&amp;safe=1&amp;zw&amp;saduie=AG9B_P_yRwpzck2KMEWxNDxkRVSf&amp;sadet=1378124680813&amp;sads=BUbqKFXv18xbDpxybxKlrxSHkZU"/>
          <p:cNvSpPr>
            <a:spLocks noChangeAspect="1" noChangeArrowheads="1"/>
          </p:cNvSpPr>
          <p:nvPr/>
        </p:nvSpPr>
        <p:spPr bwMode="auto">
          <a:xfrm>
            <a:off x="155575" y="-3094038"/>
            <a:ext cx="8782050" cy="6457951"/>
          </a:xfrm>
          <a:prstGeom prst="rect">
            <a:avLst/>
          </a:prstGeom>
          <a:noFill/>
        </p:spPr>
        <p:txBody>
          <a:bodyPr vert="horz" wrap="square" lIns="91440" tIns="45720" rIns="91440" bIns="45720" numCol="1" anchor="t" anchorCtr="0" compatLnSpc="1">
            <a:prstTxWarp prst="textNoShape">
              <a:avLst/>
            </a:prstTxWarp>
          </a:bodyPr>
          <a:lstStyle/>
          <a:p>
            <a:endParaRPr lang="bg-BG"/>
          </a:p>
        </p:txBody>
      </p:sp>
      <p:pic>
        <p:nvPicPr>
          <p:cNvPr id="3" name="Picture 2" descr="slide1.jpg"/>
          <p:cNvPicPr>
            <a:picLocks noChangeAspect="1"/>
          </p:cNvPicPr>
          <p:nvPr/>
        </p:nvPicPr>
        <p:blipFill>
          <a:blip r:embed="rId2" cstate="print"/>
          <a:stretch>
            <a:fillRect/>
          </a:stretch>
        </p:blipFill>
        <p:spPr>
          <a:xfrm>
            <a:off x="0" y="0"/>
            <a:ext cx="9144000" cy="6791960"/>
          </a:xfrm>
          <a:prstGeom prst="rect">
            <a:avLst/>
          </a:prstGeom>
        </p:spPr>
      </p:pic>
      <p:sp>
        <p:nvSpPr>
          <p:cNvPr id="4" name="Oval 3"/>
          <p:cNvSpPr/>
          <p:nvPr/>
        </p:nvSpPr>
        <p:spPr bwMode="auto">
          <a:xfrm>
            <a:off x="506896" y="2494722"/>
            <a:ext cx="516834" cy="278295"/>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5" name="Oval 4"/>
          <p:cNvSpPr/>
          <p:nvPr/>
        </p:nvSpPr>
        <p:spPr bwMode="auto">
          <a:xfrm>
            <a:off x="2315817" y="3120887"/>
            <a:ext cx="56653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7" name="Oval 6"/>
          <p:cNvSpPr/>
          <p:nvPr/>
        </p:nvSpPr>
        <p:spPr bwMode="auto">
          <a:xfrm>
            <a:off x="3965713" y="2189922"/>
            <a:ext cx="1490870" cy="318052"/>
          </a:xfrm>
          <a:prstGeom prst="ellipse">
            <a:avLst/>
          </a:prstGeom>
          <a:noFill/>
          <a:ln w="22225" cap="flat" cmpd="sng" algn="ctr">
            <a:solidFill>
              <a:srgbClr val="FF0000"/>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6019"/>
          </a:xfrm>
        </p:spPr>
        <p:txBody>
          <a:bodyPr/>
          <a:lstStyle/>
          <a:p>
            <a:r>
              <a:rPr lang="en-US" b="0" dirty="0" smtClean="0">
                <a:solidFill>
                  <a:schemeClr val="tx1"/>
                </a:solidFill>
              </a:rPr>
              <a:t>Possible solution for “dark” </a:t>
            </a:r>
            <a:r>
              <a:rPr lang="en-US" b="0" dirty="0" err="1" smtClean="0">
                <a:solidFill>
                  <a:schemeClr val="tx1"/>
                </a:solidFill>
              </a:rPr>
              <a:t>taxa</a:t>
            </a:r>
            <a:r>
              <a:rPr lang="en-US" b="0" dirty="0" smtClean="0">
                <a:solidFill>
                  <a:schemeClr val="tx1"/>
                </a:solidFill>
              </a:rPr>
              <a:t> </a:t>
            </a:r>
            <a:endParaRPr lang="bg-BG" b="0" dirty="0">
              <a:solidFill>
                <a:schemeClr val="tx1"/>
              </a:solidFill>
            </a:endParaRPr>
          </a:p>
        </p:txBody>
      </p:sp>
      <p:sp>
        <p:nvSpPr>
          <p:cNvPr id="4" name="_s1030"/>
          <p:cNvSpPr>
            <a:spLocks noChangeArrowheads="1"/>
          </p:cNvSpPr>
          <p:nvPr/>
        </p:nvSpPr>
        <p:spPr bwMode="auto">
          <a:xfrm>
            <a:off x="4137035" y="1215735"/>
            <a:ext cx="3209338" cy="904009"/>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2400" b="1" cap="all" dirty="0" err="1" smtClean="0">
                <a:solidFill>
                  <a:srgbClr val="FFC000"/>
                </a:solidFill>
              </a:rPr>
              <a:t>Pwt</a:t>
            </a:r>
            <a:r>
              <a:rPr lang="en-US" sz="1600" b="1" cap="all" dirty="0" smtClean="0">
                <a:solidFill>
                  <a:srgbClr val="FFC000"/>
                </a:solidFill>
              </a:rPr>
              <a:t> </a:t>
            </a:r>
            <a:r>
              <a:rPr lang="en-US" b="1" cap="all" dirty="0" smtClean="0">
                <a:solidFill>
                  <a:srgbClr val="FFC000"/>
                </a:solidFill>
              </a:rPr>
              <a:t>– collaborative </a:t>
            </a:r>
            <a:br>
              <a:rPr lang="en-US" b="1" cap="all" dirty="0" smtClean="0">
                <a:solidFill>
                  <a:srgbClr val="FFC000"/>
                </a:solidFill>
              </a:rPr>
            </a:br>
            <a:r>
              <a:rPr lang="en-US" b="1" cap="all" dirty="0" smtClean="0">
                <a:solidFill>
                  <a:srgbClr val="FFC000"/>
                </a:solidFill>
              </a:rPr>
              <a:t>article authoring tool</a:t>
            </a:r>
            <a:endParaRPr lang="bg-BG" b="1" cap="all" dirty="0">
              <a:solidFill>
                <a:srgbClr val="FFC000"/>
              </a:solidFill>
            </a:endParaRPr>
          </a:p>
        </p:txBody>
      </p:sp>
      <p:sp>
        <p:nvSpPr>
          <p:cNvPr id="5" name="_s1030"/>
          <p:cNvSpPr>
            <a:spLocks noChangeArrowheads="1"/>
          </p:cNvSpPr>
          <p:nvPr/>
        </p:nvSpPr>
        <p:spPr bwMode="auto">
          <a:xfrm>
            <a:off x="121920" y="1461052"/>
            <a:ext cx="2693504" cy="658259"/>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Dark </a:t>
            </a:r>
            <a:r>
              <a:rPr lang="en-US" sz="1800" dirty="0" err="1" smtClean="0"/>
              <a:t>taxon</a:t>
            </a:r>
            <a:r>
              <a:rPr lang="en-US" sz="1800" dirty="0" smtClean="0"/>
              <a:t> sequenced</a:t>
            </a:r>
            <a:endParaRPr lang="bg-BG" sz="1800" dirty="0"/>
          </a:p>
        </p:txBody>
      </p:sp>
      <p:sp>
        <p:nvSpPr>
          <p:cNvPr id="18" name="_s1030"/>
          <p:cNvSpPr>
            <a:spLocks noChangeArrowheads="1"/>
          </p:cNvSpPr>
          <p:nvPr/>
        </p:nvSpPr>
        <p:spPr bwMode="auto">
          <a:xfrm>
            <a:off x="4274489" y="4045890"/>
            <a:ext cx="2962365" cy="70466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2400" b="1" cap="all" dirty="0" err="1" smtClean="0">
                <a:solidFill>
                  <a:srgbClr val="FFC000"/>
                </a:solidFill>
              </a:rPr>
              <a:t>Bdj</a:t>
            </a:r>
            <a:r>
              <a:rPr lang="en-US" b="1" cap="all" dirty="0" smtClean="0">
                <a:solidFill>
                  <a:srgbClr val="FFC000"/>
                </a:solidFill>
              </a:rPr>
              <a:t> – peer-review </a:t>
            </a:r>
            <a:endParaRPr lang="bg-BG" b="1" cap="all" dirty="0">
              <a:solidFill>
                <a:srgbClr val="FFC000"/>
              </a:solidFill>
            </a:endParaRPr>
          </a:p>
        </p:txBody>
      </p:sp>
      <p:sp>
        <p:nvSpPr>
          <p:cNvPr id="37" name="Rectangle 36"/>
          <p:cNvSpPr/>
          <p:nvPr/>
        </p:nvSpPr>
        <p:spPr>
          <a:xfrm>
            <a:off x="2604052" y="3687419"/>
            <a:ext cx="1391478" cy="1077218"/>
          </a:xfrm>
          <a:prstGeom prst="rect">
            <a:avLst/>
          </a:prstGeom>
        </p:spPr>
        <p:txBody>
          <a:bodyPr wrap="square">
            <a:spAutoFit/>
          </a:bodyPr>
          <a:lstStyle/>
          <a:p>
            <a:r>
              <a:rPr lang="en-US" sz="1600" dirty="0" smtClean="0"/>
              <a:t>Automated submission to </a:t>
            </a:r>
            <a:r>
              <a:rPr lang="en-US" sz="1600" dirty="0" err="1" smtClean="0"/>
              <a:t>Pensoft</a:t>
            </a:r>
            <a:r>
              <a:rPr lang="en-US" sz="1600" dirty="0" smtClean="0"/>
              <a:t> Writing Tool</a:t>
            </a:r>
            <a:endParaRPr lang="bg-BG" dirty="0"/>
          </a:p>
        </p:txBody>
      </p:sp>
      <p:sp>
        <p:nvSpPr>
          <p:cNvPr id="38" name="_s1030"/>
          <p:cNvSpPr>
            <a:spLocks noChangeArrowheads="1"/>
          </p:cNvSpPr>
          <p:nvPr/>
        </p:nvSpPr>
        <p:spPr bwMode="auto">
          <a:xfrm>
            <a:off x="4289730" y="5455605"/>
            <a:ext cx="2962365" cy="704668"/>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b="1" cap="all" dirty="0" smtClean="0">
                <a:solidFill>
                  <a:srgbClr val="FFC000"/>
                </a:solidFill>
              </a:rPr>
              <a:t>MANUSCRIPT </a:t>
            </a:r>
            <a:br>
              <a:rPr lang="en-US" b="1" cap="all" dirty="0" smtClean="0">
                <a:solidFill>
                  <a:srgbClr val="FFC000"/>
                </a:solidFill>
              </a:rPr>
            </a:br>
            <a:r>
              <a:rPr lang="en-US" b="1" cap="all" dirty="0" smtClean="0">
                <a:solidFill>
                  <a:srgbClr val="FFC000"/>
                </a:solidFill>
              </a:rPr>
              <a:t>PUBLISHED</a:t>
            </a:r>
            <a:endParaRPr lang="bg-BG" b="1" cap="all" dirty="0">
              <a:solidFill>
                <a:srgbClr val="FFC000"/>
              </a:solidFill>
            </a:endParaRPr>
          </a:p>
        </p:txBody>
      </p:sp>
      <p:cxnSp>
        <p:nvCxnSpPr>
          <p:cNvPr id="49" name="Straight Arrow Connector 48"/>
          <p:cNvCxnSpPr/>
          <p:nvPr/>
        </p:nvCxnSpPr>
        <p:spPr bwMode="auto">
          <a:xfrm>
            <a:off x="1318371" y="2187934"/>
            <a:ext cx="4638" cy="57514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a:off x="1357685" y="4249972"/>
            <a:ext cx="3976" cy="64008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3" name="Straight Arrow Connector 62"/>
          <p:cNvCxnSpPr/>
          <p:nvPr/>
        </p:nvCxnSpPr>
        <p:spPr bwMode="auto">
          <a:xfrm>
            <a:off x="5675243" y="3597965"/>
            <a:ext cx="9941" cy="357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flipH="1" flipV="1">
            <a:off x="3027680" y="5537200"/>
            <a:ext cx="1186512" cy="38652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5" name="Straight Arrow Connector 84"/>
          <p:cNvCxnSpPr/>
          <p:nvPr/>
        </p:nvCxnSpPr>
        <p:spPr bwMode="auto">
          <a:xfrm flipV="1">
            <a:off x="1879821" y="1838739"/>
            <a:ext cx="2135588" cy="308510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31" name="Picture 25" descr="AustraluticaAfricana"/>
          <p:cNvPicPr>
            <a:picLocks noChangeAspect="1" noChangeArrowheads="1"/>
          </p:cNvPicPr>
          <p:nvPr/>
        </p:nvPicPr>
        <p:blipFill>
          <a:blip r:embed="rId2" cstate="print"/>
          <a:srcRect/>
          <a:stretch>
            <a:fillRect/>
          </a:stretch>
        </p:blipFill>
        <p:spPr bwMode="auto">
          <a:xfrm>
            <a:off x="778084" y="2951413"/>
            <a:ext cx="1169986" cy="1198863"/>
          </a:xfrm>
          <a:prstGeom prst="rect">
            <a:avLst/>
          </a:prstGeom>
          <a:noFill/>
          <a:ln w="9525" algn="ctr">
            <a:solidFill>
              <a:schemeClr val="tx1"/>
            </a:solidFill>
            <a:miter lim="800000"/>
            <a:headEnd/>
            <a:tailEnd/>
          </a:ln>
        </p:spPr>
      </p:pic>
      <p:sp>
        <p:nvSpPr>
          <p:cNvPr id="33" name="_s1030"/>
          <p:cNvSpPr>
            <a:spLocks noChangeArrowheads="1"/>
          </p:cNvSpPr>
          <p:nvPr/>
        </p:nvSpPr>
        <p:spPr bwMode="auto">
          <a:xfrm>
            <a:off x="132080" y="5019923"/>
            <a:ext cx="2779643" cy="1123122"/>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sz="1800" dirty="0" smtClean="0"/>
              <a:t>BOLD Metadata: </a:t>
            </a:r>
            <a:br>
              <a:rPr lang="en-US" sz="1800" dirty="0" smtClean="0"/>
            </a:br>
            <a:r>
              <a:rPr lang="en-US" sz="1800" dirty="0" smtClean="0"/>
              <a:t>voucher specimen, </a:t>
            </a:r>
            <a:br>
              <a:rPr lang="en-US" sz="1800" dirty="0" smtClean="0"/>
            </a:br>
            <a:r>
              <a:rPr lang="en-US" sz="1800" dirty="0" smtClean="0"/>
              <a:t>images, locality, etc.  </a:t>
            </a:r>
            <a:br>
              <a:rPr lang="en-US" sz="1800" dirty="0" smtClean="0"/>
            </a:br>
            <a:r>
              <a:rPr lang="en-US" sz="1800" dirty="0" smtClean="0"/>
              <a:t> </a:t>
            </a:r>
            <a:endParaRPr lang="bg-BG" sz="1800" dirty="0"/>
          </a:p>
        </p:txBody>
      </p:sp>
      <p:sp>
        <p:nvSpPr>
          <p:cNvPr id="43" name="_s1030"/>
          <p:cNvSpPr>
            <a:spLocks noChangeArrowheads="1"/>
          </p:cNvSpPr>
          <p:nvPr/>
        </p:nvSpPr>
        <p:spPr bwMode="auto">
          <a:xfrm>
            <a:off x="4055165" y="2623931"/>
            <a:ext cx="3289851" cy="992105"/>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r>
              <a:rPr lang="en-US" b="1" cap="all" dirty="0" smtClean="0">
                <a:solidFill>
                  <a:srgbClr val="FFC000"/>
                </a:solidFill>
              </a:rPr>
              <a:t/>
            </a:r>
            <a:br>
              <a:rPr lang="en-US" b="1" cap="all" dirty="0" smtClean="0">
                <a:solidFill>
                  <a:srgbClr val="FFC000"/>
                </a:solidFill>
              </a:rPr>
            </a:br>
            <a:r>
              <a:rPr lang="en-US" b="1" cap="all" dirty="0" smtClean="0">
                <a:solidFill>
                  <a:srgbClr val="FFC000"/>
                </a:solidFill>
              </a:rPr>
              <a:t>manuscript finalization </a:t>
            </a:r>
            <a:br>
              <a:rPr lang="en-US" b="1" cap="all" dirty="0" smtClean="0">
                <a:solidFill>
                  <a:srgbClr val="FFC000"/>
                </a:solidFill>
              </a:rPr>
            </a:br>
            <a:r>
              <a:rPr lang="en-US" b="1" cap="all" dirty="0" smtClean="0">
                <a:solidFill>
                  <a:srgbClr val="FFC000"/>
                </a:solidFill>
              </a:rPr>
              <a:t>&amp; SUBMISSION </a:t>
            </a:r>
            <a:endParaRPr lang="bg-BG" b="1" cap="all" dirty="0">
              <a:solidFill>
                <a:srgbClr val="FFC000"/>
              </a:solidFill>
            </a:endParaRPr>
          </a:p>
        </p:txBody>
      </p:sp>
      <p:sp>
        <p:nvSpPr>
          <p:cNvPr id="53" name="Rectangle 52"/>
          <p:cNvSpPr/>
          <p:nvPr/>
        </p:nvSpPr>
        <p:spPr>
          <a:xfrm>
            <a:off x="1341120" y="6192078"/>
            <a:ext cx="4947920" cy="584775"/>
          </a:xfrm>
          <a:prstGeom prst="rect">
            <a:avLst/>
          </a:prstGeom>
        </p:spPr>
        <p:txBody>
          <a:bodyPr wrap="square">
            <a:spAutoFit/>
          </a:bodyPr>
          <a:lstStyle/>
          <a:p>
            <a:r>
              <a:rPr lang="en-US" sz="1600" dirty="0" smtClean="0"/>
              <a:t>Automated update of bibliographic metadata, </a:t>
            </a:r>
            <a:r>
              <a:rPr lang="en-US" sz="1600" dirty="0" err="1" smtClean="0"/>
              <a:t>taxon</a:t>
            </a:r>
            <a:r>
              <a:rPr lang="en-US" sz="1600" dirty="0" smtClean="0"/>
              <a:t> names, </a:t>
            </a:r>
            <a:r>
              <a:rPr lang="en-US" sz="1600" dirty="0" err="1" smtClean="0"/>
              <a:t>Zoobank</a:t>
            </a:r>
            <a:r>
              <a:rPr lang="en-US" sz="1600" dirty="0" smtClean="0"/>
              <a:t> records, etc.</a:t>
            </a:r>
            <a:endParaRPr lang="bg-BG" dirty="0"/>
          </a:p>
        </p:txBody>
      </p:sp>
      <p:cxnSp>
        <p:nvCxnSpPr>
          <p:cNvPr id="56" name="Straight Arrow Connector 55"/>
          <p:cNvCxnSpPr/>
          <p:nvPr/>
        </p:nvCxnSpPr>
        <p:spPr bwMode="auto">
          <a:xfrm>
            <a:off x="5708374" y="5032513"/>
            <a:ext cx="9941" cy="357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60" name="Straight Arrow Connector 59"/>
          <p:cNvCxnSpPr/>
          <p:nvPr/>
        </p:nvCxnSpPr>
        <p:spPr bwMode="auto">
          <a:xfrm>
            <a:off x="5615609" y="2166730"/>
            <a:ext cx="9941" cy="357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37" grpId="0"/>
      <p:bldP spid="38" grpId="0" animBg="1"/>
      <p:bldP spid="33" grpId="0" animBg="1"/>
      <p:bldP spid="43" grpId="0" animBg="1"/>
      <p:bldP spid="5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176213"/>
            <a:ext cx="8775700" cy="966787"/>
          </a:xfrm>
        </p:spPr>
        <p:txBody>
          <a:bodyPr/>
          <a:lstStyle/>
          <a:p>
            <a:pPr>
              <a:defRPr/>
            </a:pPr>
            <a:r>
              <a:rPr lang="en-US" sz="4000" b="0" dirty="0" smtClean="0">
                <a:solidFill>
                  <a:schemeClr val="tx1"/>
                </a:solidFill>
              </a:rPr>
              <a:t>Automated pre-publication registration of new </a:t>
            </a:r>
            <a:r>
              <a:rPr lang="en-US" sz="4000" b="0" dirty="0" err="1" smtClean="0">
                <a:solidFill>
                  <a:schemeClr val="tx1"/>
                </a:solidFill>
              </a:rPr>
              <a:t>taxon</a:t>
            </a:r>
            <a:r>
              <a:rPr lang="en-US" sz="4000" b="0" dirty="0" smtClean="0">
                <a:solidFill>
                  <a:schemeClr val="tx1"/>
                </a:solidFill>
              </a:rPr>
              <a:t> names</a:t>
            </a:r>
            <a:endParaRPr lang="bg-BG" sz="3600" b="0" dirty="0">
              <a:solidFill>
                <a:schemeClr val="tx1"/>
              </a:solidFill>
            </a:endParaRPr>
          </a:p>
        </p:txBody>
      </p:sp>
      <p:sp>
        <p:nvSpPr>
          <p:cNvPr id="4" name="_s1030"/>
          <p:cNvSpPr>
            <a:spLocks noChangeArrowheads="1"/>
          </p:cNvSpPr>
          <p:nvPr/>
        </p:nvSpPr>
        <p:spPr bwMode="auto">
          <a:xfrm>
            <a:off x="4070350" y="1450975"/>
            <a:ext cx="2962275" cy="703263"/>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Manuscript </a:t>
            </a:r>
            <a:br>
              <a:rPr lang="en-US" b="1" cap="all" dirty="0">
                <a:solidFill>
                  <a:srgbClr val="FFC000"/>
                </a:solidFill>
              </a:rPr>
            </a:br>
            <a:r>
              <a:rPr lang="en-US" b="1" cap="all" dirty="0">
                <a:solidFill>
                  <a:srgbClr val="FFC000"/>
                </a:solidFill>
              </a:rPr>
              <a:t>SUBMISSION</a:t>
            </a:r>
            <a:endParaRPr lang="bg-BG" b="1" cap="all" dirty="0">
              <a:solidFill>
                <a:srgbClr val="FFC000"/>
              </a:solidFill>
            </a:endParaRPr>
          </a:p>
        </p:txBody>
      </p:sp>
      <p:sp>
        <p:nvSpPr>
          <p:cNvPr id="18" name="_s1030"/>
          <p:cNvSpPr>
            <a:spLocks noChangeArrowheads="1"/>
          </p:cNvSpPr>
          <p:nvPr/>
        </p:nvSpPr>
        <p:spPr bwMode="auto">
          <a:xfrm>
            <a:off x="4144963" y="2773363"/>
            <a:ext cx="2962275" cy="70485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MANUSCRIPT </a:t>
            </a:r>
            <a:br>
              <a:rPr lang="en-US" b="1" cap="all" dirty="0">
                <a:solidFill>
                  <a:srgbClr val="FFC000"/>
                </a:solidFill>
              </a:rPr>
            </a:br>
            <a:r>
              <a:rPr lang="en-US" b="1" cap="all" dirty="0">
                <a:solidFill>
                  <a:srgbClr val="FFC000"/>
                </a:solidFill>
              </a:rPr>
              <a:t>ACCEPTED</a:t>
            </a:r>
            <a:endParaRPr lang="bg-BG" b="1" cap="all" dirty="0">
              <a:solidFill>
                <a:srgbClr val="FFC000"/>
              </a:solidFill>
            </a:endParaRPr>
          </a:p>
        </p:txBody>
      </p:sp>
      <p:cxnSp>
        <p:nvCxnSpPr>
          <p:cNvPr id="20" name="Straight Arrow Connector 19"/>
          <p:cNvCxnSpPr>
            <a:cxnSpLocks noChangeShapeType="1"/>
          </p:cNvCxnSpPr>
          <p:nvPr/>
        </p:nvCxnSpPr>
        <p:spPr bwMode="auto">
          <a:xfrm>
            <a:off x="5603875" y="2300288"/>
            <a:ext cx="4763" cy="382587"/>
          </a:xfrm>
          <a:prstGeom prst="straightConnector1">
            <a:avLst/>
          </a:prstGeom>
          <a:noFill/>
          <a:ln w="9525" algn="ctr">
            <a:solidFill>
              <a:schemeClr val="tx1"/>
            </a:solidFill>
            <a:round/>
            <a:headEnd/>
            <a:tailEnd type="arrow" w="med" len="med"/>
          </a:ln>
        </p:spPr>
      </p:cxnSp>
      <p:sp>
        <p:nvSpPr>
          <p:cNvPr id="37" name="Rectangle 36"/>
          <p:cNvSpPr>
            <a:spLocks noChangeArrowheads="1"/>
          </p:cNvSpPr>
          <p:nvPr/>
        </p:nvSpPr>
        <p:spPr bwMode="auto">
          <a:xfrm>
            <a:off x="2654300" y="3324225"/>
            <a:ext cx="1373188" cy="585788"/>
          </a:xfrm>
          <a:prstGeom prst="rect">
            <a:avLst/>
          </a:prstGeom>
          <a:noFill/>
          <a:ln w="9525">
            <a:noFill/>
            <a:miter lim="800000"/>
            <a:headEnd/>
            <a:tailEnd/>
          </a:ln>
        </p:spPr>
        <p:txBody>
          <a:bodyPr>
            <a:spAutoFit/>
          </a:bodyPr>
          <a:lstStyle/>
          <a:p>
            <a:r>
              <a:rPr lang="en-US" sz="1600"/>
              <a:t>XML Response</a:t>
            </a:r>
            <a:endParaRPr lang="bg-BG"/>
          </a:p>
        </p:txBody>
      </p:sp>
      <p:sp>
        <p:nvSpPr>
          <p:cNvPr id="38" name="_s1030"/>
          <p:cNvSpPr>
            <a:spLocks noChangeArrowheads="1"/>
          </p:cNvSpPr>
          <p:nvPr/>
        </p:nvSpPr>
        <p:spPr bwMode="auto">
          <a:xfrm>
            <a:off x="4160838" y="4570413"/>
            <a:ext cx="2962275" cy="704850"/>
          </a:xfrm>
          <a:prstGeom prst="roundRect">
            <a:avLst>
              <a:gd name="adj" fmla="val 16667"/>
            </a:avLst>
          </a:prstGeom>
          <a:solidFill>
            <a:schemeClr val="accent1"/>
          </a:solidFill>
          <a:ln w="9525">
            <a:solidFill>
              <a:schemeClr val="tx1"/>
            </a:solidFill>
            <a:round/>
            <a:headEnd/>
            <a:tailEnd/>
          </a:ln>
        </p:spPr>
        <p:txBody>
          <a:bodyPr wrap="none" lIns="62962" tIns="31481" rIns="62962" bIns="31481" anchor="ctr"/>
          <a:lstStyle/>
          <a:p>
            <a:pPr algn="ctr">
              <a:defRPr/>
            </a:pPr>
            <a:r>
              <a:rPr lang="en-US" b="1" cap="all" dirty="0">
                <a:solidFill>
                  <a:srgbClr val="FFC000"/>
                </a:solidFill>
              </a:rPr>
              <a:t>ARTICLE</a:t>
            </a:r>
            <a:br>
              <a:rPr lang="en-US" b="1" cap="all" dirty="0">
                <a:solidFill>
                  <a:srgbClr val="FFC000"/>
                </a:solidFill>
              </a:rPr>
            </a:br>
            <a:r>
              <a:rPr lang="en-US" b="1" cap="all" dirty="0">
                <a:solidFill>
                  <a:srgbClr val="FFC000"/>
                </a:solidFill>
              </a:rPr>
              <a:t>PUBLISHED</a:t>
            </a:r>
            <a:endParaRPr lang="bg-BG" b="1" cap="all" dirty="0">
              <a:solidFill>
                <a:srgbClr val="FFC000"/>
              </a:solidFill>
            </a:endParaRPr>
          </a:p>
        </p:txBody>
      </p:sp>
      <p:sp>
        <p:nvSpPr>
          <p:cNvPr id="42" name="_s1030"/>
          <p:cNvSpPr>
            <a:spLocks noChangeArrowheads="1"/>
          </p:cNvSpPr>
          <p:nvPr/>
        </p:nvSpPr>
        <p:spPr bwMode="auto">
          <a:xfrm>
            <a:off x="0" y="5921375"/>
            <a:ext cx="3406775" cy="744538"/>
          </a:xfrm>
          <a:prstGeom prst="roundRect">
            <a:avLst>
              <a:gd name="adj" fmla="val 16667"/>
            </a:avLst>
          </a:prstGeom>
          <a:solidFill>
            <a:schemeClr val="tx1"/>
          </a:solidFill>
          <a:ln w="9525">
            <a:solidFill>
              <a:schemeClr val="tx1"/>
            </a:solidFill>
            <a:round/>
            <a:headEnd/>
            <a:tailEnd/>
          </a:ln>
        </p:spPr>
        <p:txBody>
          <a:bodyPr wrap="none" lIns="62962" tIns="31481" rIns="62962" bIns="31481" anchor="ctr"/>
          <a:lstStyle/>
          <a:p>
            <a:pPr algn="ctr"/>
            <a:r>
              <a:rPr lang="en-US" sz="1800">
                <a:solidFill>
                  <a:schemeClr val="bg2"/>
                </a:solidFill>
              </a:rPr>
              <a:t>Taxon name available/valid </a:t>
            </a:r>
          </a:p>
          <a:p>
            <a:pPr algn="ctr"/>
            <a:r>
              <a:rPr lang="en-US" sz="1800">
                <a:solidFill>
                  <a:schemeClr val="bg2"/>
                </a:solidFill>
              </a:rPr>
              <a:t>(effectively published)</a:t>
            </a:r>
            <a:endParaRPr lang="bg-BG" sz="1800">
              <a:solidFill>
                <a:schemeClr val="bg2"/>
              </a:solidFill>
            </a:endParaRPr>
          </a:p>
        </p:txBody>
      </p:sp>
      <p:cxnSp>
        <p:nvCxnSpPr>
          <p:cNvPr id="45" name="Straight Arrow Connector 44"/>
          <p:cNvCxnSpPr>
            <a:cxnSpLocks noChangeShapeType="1"/>
          </p:cNvCxnSpPr>
          <p:nvPr/>
        </p:nvCxnSpPr>
        <p:spPr bwMode="auto">
          <a:xfrm flipH="1">
            <a:off x="2757488" y="3024188"/>
            <a:ext cx="1223962" cy="0"/>
          </a:xfrm>
          <a:prstGeom prst="straightConnector1">
            <a:avLst/>
          </a:prstGeom>
          <a:noFill/>
          <a:ln w="9525" algn="ctr">
            <a:solidFill>
              <a:schemeClr val="tx1"/>
            </a:solidFill>
            <a:round/>
            <a:headEnd/>
            <a:tailEnd type="arrow" w="med" len="med"/>
          </a:ln>
        </p:spPr>
      </p:cxnSp>
      <p:cxnSp>
        <p:nvCxnSpPr>
          <p:cNvPr id="52" name="Straight Arrow Connector 51"/>
          <p:cNvCxnSpPr>
            <a:cxnSpLocks noChangeShapeType="1"/>
          </p:cNvCxnSpPr>
          <p:nvPr/>
        </p:nvCxnSpPr>
        <p:spPr bwMode="auto">
          <a:xfrm flipV="1">
            <a:off x="2801938" y="3201988"/>
            <a:ext cx="1222375" cy="12700"/>
          </a:xfrm>
          <a:prstGeom prst="straightConnector1">
            <a:avLst/>
          </a:prstGeom>
          <a:noFill/>
          <a:ln w="9525" algn="ctr">
            <a:solidFill>
              <a:schemeClr val="tx1"/>
            </a:solidFill>
            <a:round/>
            <a:headEnd/>
            <a:tailEnd type="arrow" w="med" len="med"/>
          </a:ln>
        </p:spPr>
      </p:cxnSp>
      <p:sp>
        <p:nvSpPr>
          <p:cNvPr id="61" name="Rectangle 60"/>
          <p:cNvSpPr>
            <a:spLocks noChangeArrowheads="1"/>
          </p:cNvSpPr>
          <p:nvPr/>
        </p:nvSpPr>
        <p:spPr bwMode="auto">
          <a:xfrm>
            <a:off x="1754188" y="4365625"/>
            <a:ext cx="1343025" cy="584200"/>
          </a:xfrm>
          <a:prstGeom prst="rect">
            <a:avLst/>
          </a:prstGeom>
          <a:noFill/>
          <a:ln w="9525">
            <a:noFill/>
            <a:miter lim="800000"/>
            <a:headEnd/>
            <a:tailEnd/>
          </a:ln>
        </p:spPr>
        <p:txBody>
          <a:bodyPr>
            <a:spAutoFit/>
          </a:bodyPr>
          <a:lstStyle/>
          <a:p>
            <a:r>
              <a:rPr lang="en-US" sz="1600"/>
              <a:t>XML article metadata</a:t>
            </a:r>
            <a:endParaRPr lang="bg-BG"/>
          </a:p>
        </p:txBody>
      </p:sp>
      <p:cxnSp>
        <p:nvCxnSpPr>
          <p:cNvPr id="63" name="Straight Arrow Connector 62"/>
          <p:cNvCxnSpPr>
            <a:cxnSpLocks noChangeShapeType="1"/>
          </p:cNvCxnSpPr>
          <p:nvPr/>
        </p:nvCxnSpPr>
        <p:spPr bwMode="auto">
          <a:xfrm>
            <a:off x="5638800" y="3611563"/>
            <a:ext cx="9525" cy="798512"/>
          </a:xfrm>
          <a:prstGeom prst="straightConnector1">
            <a:avLst/>
          </a:prstGeom>
          <a:noFill/>
          <a:ln w="9525" algn="ctr">
            <a:solidFill>
              <a:schemeClr val="tx1"/>
            </a:solidFill>
            <a:round/>
            <a:headEnd/>
            <a:tailEnd type="arrow" w="med" len="med"/>
          </a:ln>
        </p:spPr>
      </p:cxnSp>
      <p:cxnSp>
        <p:nvCxnSpPr>
          <p:cNvPr id="71" name="Straight Arrow Connector 70"/>
          <p:cNvCxnSpPr>
            <a:cxnSpLocks noChangeShapeType="1"/>
          </p:cNvCxnSpPr>
          <p:nvPr/>
        </p:nvCxnSpPr>
        <p:spPr bwMode="auto">
          <a:xfrm flipH="1" flipV="1">
            <a:off x="2516188" y="4197350"/>
            <a:ext cx="1495425" cy="698500"/>
          </a:xfrm>
          <a:prstGeom prst="straightConnector1">
            <a:avLst/>
          </a:prstGeom>
          <a:noFill/>
          <a:ln w="9525" algn="ctr">
            <a:solidFill>
              <a:schemeClr val="tx1"/>
            </a:solidFill>
            <a:round/>
            <a:headEnd/>
            <a:tailEnd type="arrow" w="med" len="med"/>
          </a:ln>
        </p:spPr>
      </p:cxnSp>
      <p:sp>
        <p:nvSpPr>
          <p:cNvPr id="83" name="Rectangle 82"/>
          <p:cNvSpPr>
            <a:spLocks noChangeArrowheads="1"/>
          </p:cNvSpPr>
          <p:nvPr/>
        </p:nvSpPr>
        <p:spPr bwMode="auto">
          <a:xfrm>
            <a:off x="2690813" y="2557463"/>
            <a:ext cx="1276350" cy="307975"/>
          </a:xfrm>
          <a:prstGeom prst="rect">
            <a:avLst/>
          </a:prstGeom>
          <a:noFill/>
          <a:ln w="9525">
            <a:noFill/>
            <a:miter lim="800000"/>
            <a:headEnd/>
            <a:tailEnd/>
          </a:ln>
        </p:spPr>
        <p:txBody>
          <a:bodyPr>
            <a:spAutoFit/>
          </a:bodyPr>
          <a:lstStyle/>
          <a:p>
            <a:r>
              <a:rPr lang="en-US" sz="1400"/>
              <a:t>XML Query</a:t>
            </a:r>
            <a:endParaRPr lang="bg-BG"/>
          </a:p>
        </p:txBody>
      </p:sp>
      <p:pic>
        <p:nvPicPr>
          <p:cNvPr id="29" name="Picture 22" descr="zoobankLogo"/>
          <p:cNvPicPr>
            <a:picLocks noChangeAspect="1" noChangeArrowheads="1"/>
          </p:cNvPicPr>
          <p:nvPr/>
        </p:nvPicPr>
        <p:blipFill>
          <a:blip r:embed="rId2" cstate="print"/>
          <a:srcRect/>
          <a:stretch>
            <a:fillRect/>
          </a:stretch>
        </p:blipFill>
        <p:spPr bwMode="auto">
          <a:xfrm>
            <a:off x="0" y="2816225"/>
            <a:ext cx="2562225" cy="560388"/>
          </a:xfrm>
          <a:prstGeom prst="rect">
            <a:avLst/>
          </a:prstGeom>
          <a:noFill/>
          <a:ln w="9525" algn="ctr">
            <a:solidFill>
              <a:schemeClr val="tx1"/>
            </a:solidFill>
            <a:miter lim="800000"/>
            <a:headEnd/>
            <a:tailEnd/>
          </a:ln>
        </p:spPr>
      </p:pic>
      <p:sp>
        <p:nvSpPr>
          <p:cNvPr id="51" name="Down Arrow 50"/>
          <p:cNvSpPr>
            <a:spLocks noChangeArrowheads="1"/>
          </p:cNvSpPr>
          <p:nvPr/>
        </p:nvSpPr>
        <p:spPr bwMode="auto">
          <a:xfrm>
            <a:off x="427038" y="4449763"/>
            <a:ext cx="222250" cy="1301750"/>
          </a:xfrm>
          <a:prstGeom prst="downArrow">
            <a:avLst>
              <a:gd name="adj1" fmla="val 50000"/>
              <a:gd name="adj2" fmla="val 49759"/>
            </a:avLst>
          </a:prstGeom>
          <a:solidFill>
            <a:srgbClr val="FF0000"/>
          </a:solidFill>
          <a:ln w="9525" algn="ctr">
            <a:solidFill>
              <a:schemeClr val="tx1"/>
            </a:solidFill>
            <a:round/>
            <a:headEnd/>
            <a:tailEnd/>
          </a:ln>
        </p:spPr>
        <p:txBody>
          <a:bodyPr wrap="none" lIns="62962" tIns="31481" rIns="62962" bIns="31481" anchor="ctr"/>
          <a:lstStyle/>
          <a:p>
            <a:pPr algn="ctr"/>
            <a:endParaRPr lang="bg-BG"/>
          </a:p>
        </p:txBody>
      </p:sp>
      <p:sp>
        <p:nvSpPr>
          <p:cNvPr id="54" name="Rectangle 53"/>
          <p:cNvSpPr>
            <a:spLocks noChangeArrowheads="1"/>
          </p:cNvSpPr>
          <p:nvPr/>
        </p:nvSpPr>
        <p:spPr bwMode="auto">
          <a:xfrm>
            <a:off x="5805488" y="2257425"/>
            <a:ext cx="1385887" cy="338138"/>
          </a:xfrm>
          <a:prstGeom prst="rect">
            <a:avLst/>
          </a:prstGeom>
          <a:noFill/>
          <a:ln w="9525">
            <a:noFill/>
            <a:miter lim="800000"/>
            <a:headEnd/>
            <a:tailEnd/>
          </a:ln>
        </p:spPr>
        <p:txBody>
          <a:bodyPr wrap="none">
            <a:spAutoFit/>
          </a:bodyPr>
          <a:lstStyle/>
          <a:p>
            <a:r>
              <a:rPr lang="en-US" sz="1600"/>
              <a:t>Peer review</a:t>
            </a:r>
            <a:endParaRPr lang="bg-BG"/>
          </a:p>
        </p:txBody>
      </p:sp>
      <p:pic>
        <p:nvPicPr>
          <p:cNvPr id="19" name="Picture 4"/>
          <p:cNvPicPr>
            <a:picLocks noChangeAspect="1" noChangeArrowheads="1"/>
          </p:cNvPicPr>
          <p:nvPr/>
        </p:nvPicPr>
        <p:blipFill>
          <a:blip r:embed="rId3" cstate="print"/>
          <a:srcRect/>
          <a:stretch>
            <a:fillRect/>
          </a:stretch>
        </p:blipFill>
        <p:spPr bwMode="auto">
          <a:xfrm>
            <a:off x="0" y="1993900"/>
            <a:ext cx="738188" cy="758825"/>
          </a:xfrm>
          <a:prstGeom prst="rect">
            <a:avLst/>
          </a:prstGeom>
          <a:noFill/>
          <a:ln w="9525">
            <a:noFill/>
            <a:miter lim="800000"/>
            <a:headEnd/>
            <a:tailEnd/>
          </a:ln>
        </p:spPr>
      </p:pic>
      <p:pic>
        <p:nvPicPr>
          <p:cNvPr id="21" name="Picture 3"/>
          <p:cNvPicPr>
            <a:picLocks noChangeAspect="1" noChangeArrowheads="1"/>
          </p:cNvPicPr>
          <p:nvPr/>
        </p:nvPicPr>
        <p:blipFill>
          <a:blip r:embed="rId4" cstate="print"/>
          <a:srcRect/>
          <a:stretch>
            <a:fillRect/>
          </a:stretch>
        </p:blipFill>
        <p:spPr bwMode="auto">
          <a:xfrm>
            <a:off x="0" y="3422650"/>
            <a:ext cx="2573338" cy="706438"/>
          </a:xfrm>
          <a:prstGeom prst="rect">
            <a:avLst/>
          </a:prstGeom>
          <a:noFill/>
          <a:ln w="9525">
            <a:noFill/>
            <a:miter lim="800000"/>
            <a:headEnd/>
            <a:tailEnd/>
          </a:ln>
        </p:spPr>
      </p:pic>
      <p:pic>
        <p:nvPicPr>
          <p:cNvPr id="22" name="Picture 21" descr="Pro-iBiosphere_logo.eps"/>
          <p:cNvPicPr>
            <a:picLocks noChangeAspect="1"/>
          </p:cNvPicPr>
          <p:nvPr/>
        </p:nvPicPr>
        <p:blipFill>
          <a:blip r:embed="rId5" cstate="print"/>
          <a:stretch>
            <a:fillRect/>
          </a:stretch>
        </p:blipFill>
        <p:spPr>
          <a:xfrm>
            <a:off x="6290630" y="6190205"/>
            <a:ext cx="2398549" cy="50216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7" grpId="0"/>
      <p:bldP spid="38" grpId="0" animBg="1"/>
      <p:bldP spid="42" grpId="0" animBg="1"/>
      <p:bldP spid="61" grpId="0"/>
      <p:bldP spid="83" grpId="0"/>
      <p:bldP spid="51" grpId="0" animBg="1"/>
      <p:bldP spid="5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44010"/>
            <a:ext cx="8229600" cy="1143000"/>
          </a:xfrm>
        </p:spPr>
        <p:txBody>
          <a:bodyPr/>
          <a:lstStyle/>
          <a:p>
            <a:r>
              <a:rPr lang="en-US" sz="4800" b="0" dirty="0" smtClean="0">
                <a:solidFill>
                  <a:schemeClr val="tx1"/>
                </a:solidFill>
                <a:latin typeface="Arial" charset="0"/>
                <a:ea typeface="ＭＳ Ｐゴシック" charset="0"/>
                <a:cs typeface="ＭＳ Ｐゴシック" charset="0"/>
              </a:rPr>
              <a:t>What will BDJ publish?</a:t>
            </a:r>
            <a:endParaRPr lang="en-US" sz="4800" b="0" dirty="0">
              <a:solidFill>
                <a:schemeClr val="tx1"/>
              </a:solidFill>
              <a:latin typeface="Arial" charset="0"/>
              <a:ea typeface="ＭＳ Ｐゴシック" charset="0"/>
              <a:cs typeface="ＭＳ Ｐゴシック" charset="0"/>
            </a:endParaRPr>
          </a:p>
        </p:txBody>
      </p:sp>
      <p:sp>
        <p:nvSpPr>
          <p:cNvPr id="3" name="TextBox 2"/>
          <p:cNvSpPr txBox="1"/>
          <p:nvPr/>
        </p:nvSpPr>
        <p:spPr>
          <a:xfrm>
            <a:off x="238991" y="1551932"/>
            <a:ext cx="7045036" cy="4425827"/>
          </a:xfrm>
          <a:prstGeom prst="rect">
            <a:avLst/>
          </a:prstGeom>
          <a:noFill/>
        </p:spPr>
        <p:txBody>
          <a:bodyPr wrap="square" rtlCol="0">
            <a:spAutoFit/>
          </a:bodyPr>
          <a:lstStyle/>
          <a:p>
            <a:pPr marL="342900" indent="-342900">
              <a:lnSpc>
                <a:spcPct val="110000"/>
              </a:lnSpc>
              <a:buBlip>
                <a:blip r:embed="rId3"/>
              </a:buBlip>
            </a:pPr>
            <a:r>
              <a:rPr lang="en-US" sz="2600" dirty="0" smtClean="0"/>
              <a:t>Single </a:t>
            </a:r>
            <a:r>
              <a:rPr lang="en-US" sz="2600" dirty="0" err="1" smtClean="0"/>
              <a:t>taxon</a:t>
            </a:r>
            <a:r>
              <a:rPr lang="en-US" sz="2600" dirty="0" smtClean="0"/>
              <a:t> treatments and acts </a:t>
            </a:r>
          </a:p>
          <a:p>
            <a:pPr marL="342900" indent="-342900">
              <a:lnSpc>
                <a:spcPct val="110000"/>
              </a:lnSpc>
              <a:buBlip>
                <a:blip r:embed="rId3"/>
              </a:buBlip>
            </a:pPr>
            <a:r>
              <a:rPr lang="en-US" sz="2600" dirty="0" smtClean="0"/>
              <a:t>Local/regional and habitat checklists, sampling reports, N2K inventories</a:t>
            </a:r>
          </a:p>
          <a:p>
            <a:pPr marL="342900" indent="-342900">
              <a:lnSpc>
                <a:spcPct val="110000"/>
              </a:lnSpc>
              <a:buBlip>
                <a:blip r:embed="rId3"/>
              </a:buBlip>
            </a:pPr>
            <a:r>
              <a:rPr lang="en-US" sz="2600" dirty="0" smtClean="0"/>
              <a:t>Ecological and biological observations on species and communities</a:t>
            </a:r>
          </a:p>
          <a:p>
            <a:pPr marL="342900" indent="-342900">
              <a:lnSpc>
                <a:spcPct val="110000"/>
              </a:lnSpc>
              <a:buBlip>
                <a:blip r:embed="rId3"/>
              </a:buBlip>
            </a:pPr>
            <a:r>
              <a:rPr lang="en-US" sz="2600" dirty="0" smtClean="0"/>
              <a:t>Identification keys </a:t>
            </a:r>
          </a:p>
          <a:p>
            <a:pPr marL="342900" indent="-342900">
              <a:lnSpc>
                <a:spcPct val="110000"/>
              </a:lnSpc>
              <a:buBlip>
                <a:blip r:embed="rId3"/>
              </a:buBlip>
            </a:pPr>
            <a:r>
              <a:rPr lang="en-US" sz="2600" dirty="0" smtClean="0"/>
              <a:t>Data papers describing data</a:t>
            </a:r>
          </a:p>
          <a:p>
            <a:pPr marL="342900" indent="-342900">
              <a:lnSpc>
                <a:spcPct val="110000"/>
              </a:lnSpc>
              <a:buBlip>
                <a:blip r:embed="rId3"/>
              </a:buBlip>
            </a:pPr>
            <a:r>
              <a:rPr lang="en-US" sz="2600" dirty="0" smtClean="0"/>
              <a:t>Descriptions of software tools and work flows </a:t>
            </a:r>
          </a:p>
          <a:p>
            <a:pPr marL="342900" indent="-342900">
              <a:lnSpc>
                <a:spcPct val="110000"/>
              </a:lnSpc>
            </a:pPr>
            <a:endParaRPr lang="en-US" sz="2200" dirty="0"/>
          </a:p>
        </p:txBody>
      </p:sp>
      <p:pic>
        <p:nvPicPr>
          <p:cNvPr id="4" name="Picture 3" descr="BDJ.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308984" y="1679632"/>
            <a:ext cx="1710325" cy="2514600"/>
          </a:xfrm>
          <a:prstGeom prst="rect">
            <a:avLst/>
          </a:prstGeom>
          <a:ln>
            <a:solidFill>
              <a:schemeClr val="tx1"/>
            </a:solidFill>
          </a:ln>
        </p:spPr>
      </p:pic>
      <p:sp>
        <p:nvSpPr>
          <p:cNvPr id="7" name="Rectangle 6"/>
          <p:cNvSpPr/>
          <p:nvPr/>
        </p:nvSpPr>
        <p:spPr>
          <a:xfrm>
            <a:off x="7043008" y="4375804"/>
            <a:ext cx="2100992" cy="646331"/>
          </a:xfrm>
          <a:prstGeom prst="rect">
            <a:avLst/>
          </a:prstGeom>
        </p:spPr>
        <p:txBody>
          <a:bodyPr wrap="square">
            <a:spAutoFit/>
          </a:bodyPr>
          <a:lstStyle/>
          <a:p>
            <a:pPr algn="ctr"/>
            <a:r>
              <a:rPr lang="en-US" sz="1800" b="1" dirty="0" smtClean="0">
                <a:solidFill>
                  <a:srgbClr val="FFC000"/>
                </a:solidFill>
              </a:rPr>
              <a:t>Recruiting editors!</a:t>
            </a:r>
          </a:p>
        </p:txBody>
      </p:sp>
      <p:sp>
        <p:nvSpPr>
          <p:cNvPr id="6" name="Rectangle 5"/>
          <p:cNvSpPr/>
          <p:nvPr/>
        </p:nvSpPr>
        <p:spPr>
          <a:xfrm>
            <a:off x="4374573" y="6031468"/>
            <a:ext cx="4769427" cy="523220"/>
          </a:xfrm>
          <a:prstGeom prst="rect">
            <a:avLst/>
          </a:prstGeom>
        </p:spPr>
        <p:txBody>
          <a:bodyPr wrap="square">
            <a:spAutoFit/>
          </a:bodyPr>
          <a:lstStyle/>
          <a:p>
            <a:pPr algn="r"/>
            <a:r>
              <a:rPr lang="en-GB" sz="1400" dirty="0" smtClean="0">
                <a:solidFill>
                  <a:srgbClr val="FFC000"/>
                </a:solidFill>
              </a:rPr>
              <a:t>Editor Application Form </a:t>
            </a:r>
            <a:r>
              <a:rPr lang="en-GB" sz="1400" dirty="0" smtClean="0">
                <a:solidFill>
                  <a:srgbClr val="FFFF00"/>
                </a:solidFill>
              </a:rPr>
              <a:t>http://pensoft.net/journals/bdj/editor_form.html</a:t>
            </a:r>
            <a:endParaRPr lang="bg-BG" sz="1400" dirty="0">
              <a:solidFill>
                <a:srgbClr val="FFFF00"/>
              </a:solidFill>
            </a:endParaRPr>
          </a:p>
        </p:txBody>
      </p:sp>
    </p:spTree>
    <p:extLst>
      <p:ext uri="{BB962C8B-B14F-4D97-AF65-F5344CB8AC3E}">
        <p14:creationId xmlns:p14="http://schemas.microsoft.com/office/powerpoint/2010/main" xmlns="" val="36566952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idx="4294967295"/>
          </p:nvPr>
        </p:nvSpPr>
        <p:spPr>
          <a:xfrm>
            <a:off x="457200" y="149947"/>
            <a:ext cx="8229600" cy="1143000"/>
          </a:xfrm>
        </p:spPr>
        <p:txBody>
          <a:bodyPr/>
          <a:lstStyle/>
          <a:p>
            <a:r>
              <a:rPr lang="en-US" sz="4800" b="0" dirty="0" smtClean="0">
                <a:solidFill>
                  <a:schemeClr val="tx1"/>
                </a:solidFill>
                <a:latin typeface="Arial" charset="0"/>
                <a:ea typeface="ＭＳ Ｐゴシック" charset="0"/>
                <a:cs typeface="ＭＳ Ｐゴシック" charset="0"/>
              </a:rPr>
              <a:t>Why publish in BDJ?</a:t>
            </a:r>
            <a:endParaRPr lang="en-US" sz="4800" b="0" dirty="0">
              <a:solidFill>
                <a:schemeClr val="tx1"/>
              </a:solidFill>
              <a:latin typeface="Arial" charset="0"/>
              <a:ea typeface="ＭＳ Ｐゴシック" charset="0"/>
              <a:cs typeface="ＭＳ Ｐゴシック" charset="0"/>
            </a:endParaRPr>
          </a:p>
        </p:txBody>
      </p:sp>
      <p:sp>
        <p:nvSpPr>
          <p:cNvPr id="3" name="TextBox 2"/>
          <p:cNvSpPr txBox="1"/>
          <p:nvPr/>
        </p:nvSpPr>
        <p:spPr>
          <a:xfrm>
            <a:off x="254000" y="1670191"/>
            <a:ext cx="6502400" cy="1514261"/>
          </a:xfrm>
          <a:prstGeom prst="rect">
            <a:avLst/>
          </a:prstGeom>
          <a:noFill/>
        </p:spPr>
        <p:txBody>
          <a:bodyPr wrap="square" rtlCol="0">
            <a:spAutoFit/>
          </a:bodyPr>
          <a:lstStyle/>
          <a:p>
            <a:pPr marL="342900" indent="-342900">
              <a:lnSpc>
                <a:spcPct val="110000"/>
              </a:lnSpc>
              <a:buBlip>
                <a:blip r:embed="rId3"/>
              </a:buBlip>
            </a:pPr>
            <a:r>
              <a:rPr lang="en-US" sz="2800" dirty="0" smtClean="0"/>
              <a:t>Not just a journal</a:t>
            </a:r>
          </a:p>
          <a:p>
            <a:pPr marL="342900" indent="-342900">
              <a:lnSpc>
                <a:spcPct val="110000"/>
              </a:lnSpc>
              <a:buBlip>
                <a:blip r:embed="rId3"/>
              </a:buBlip>
            </a:pPr>
            <a:r>
              <a:rPr lang="en-US" sz="2800" dirty="0" smtClean="0"/>
              <a:t>Even not just a data journal!</a:t>
            </a:r>
          </a:p>
          <a:p>
            <a:pPr marL="342900" indent="-342900">
              <a:lnSpc>
                <a:spcPct val="110000"/>
              </a:lnSpc>
            </a:pPr>
            <a:endParaRPr lang="en-US" sz="2800" dirty="0"/>
          </a:p>
        </p:txBody>
      </p:sp>
      <p:pic>
        <p:nvPicPr>
          <p:cNvPr id="4" name="Picture 3" descr="BDJ.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144001" y="1680854"/>
            <a:ext cx="1710325" cy="2514600"/>
          </a:xfrm>
          <a:prstGeom prst="rect">
            <a:avLst/>
          </a:prstGeom>
          <a:ln>
            <a:solidFill>
              <a:schemeClr val="tx1"/>
            </a:solidFill>
          </a:ln>
        </p:spPr>
      </p:pic>
      <p:sp>
        <p:nvSpPr>
          <p:cNvPr id="8" name="Rectangle 7"/>
          <p:cNvSpPr/>
          <p:nvPr/>
        </p:nvSpPr>
        <p:spPr>
          <a:xfrm>
            <a:off x="0" y="4269122"/>
            <a:ext cx="9144000" cy="2308324"/>
          </a:xfrm>
          <a:prstGeom prst="rect">
            <a:avLst/>
          </a:prstGeom>
        </p:spPr>
        <p:txBody>
          <a:bodyPr wrap="square">
            <a:spAutoFit/>
          </a:bodyPr>
          <a:lstStyle/>
          <a:p>
            <a:pPr algn="ctr"/>
            <a:r>
              <a:rPr lang="en-US" sz="3600" dirty="0" smtClean="0">
                <a:latin typeface="Arial" charset="0"/>
                <a:ea typeface="ＭＳ Ｐゴシック" charset="0"/>
                <a:cs typeface="ＭＳ Ｐゴシック" charset="0"/>
              </a:rPr>
              <a:t>A work flow and infrastructure  to mobilize, review, publish, store, disseminate, make interoperable, collate and re-use data </a:t>
            </a:r>
            <a:br>
              <a:rPr lang="en-US" sz="3600" dirty="0" smtClean="0">
                <a:latin typeface="Arial" charset="0"/>
                <a:ea typeface="ＭＳ Ｐゴシック" charset="0"/>
                <a:cs typeface="ＭＳ Ｐゴシック" charset="0"/>
              </a:rPr>
            </a:br>
            <a:r>
              <a:rPr lang="en-US" sz="3600" dirty="0" smtClean="0">
                <a:solidFill>
                  <a:srgbClr val="FFC000"/>
                </a:solidFill>
                <a:latin typeface="Arial" charset="0"/>
                <a:ea typeface="ＭＳ Ｐゴシック" charset="0"/>
                <a:cs typeface="ＭＳ Ｐゴシック" charset="0"/>
              </a:rPr>
              <a:t>through the act of </a:t>
            </a:r>
            <a:r>
              <a:rPr lang="en-US" sz="3600" dirty="0" smtClean="0">
                <a:solidFill>
                  <a:srgbClr val="FFC000"/>
                </a:solidFill>
                <a:latin typeface="Arial" charset="0"/>
                <a:ea typeface="ＭＳ Ｐゴシック" charset="0"/>
                <a:cs typeface="ＭＳ Ｐゴシック" charset="0"/>
              </a:rPr>
              <a:t>scholarly publishing</a:t>
            </a:r>
            <a:r>
              <a:rPr lang="en-US" sz="3600" dirty="0" smtClean="0">
                <a:solidFill>
                  <a:srgbClr val="FFC000"/>
                </a:solidFill>
                <a:latin typeface="Arial" charset="0"/>
                <a:ea typeface="ＭＳ Ｐゴシック" charset="0"/>
                <a:cs typeface="ＭＳ Ｐゴシック" charset="0"/>
              </a:rPr>
              <a:t>!</a:t>
            </a:r>
            <a:endParaRPr lang="bg-BG" sz="3200" dirty="0">
              <a:solidFill>
                <a:srgbClr val="FFC000"/>
              </a:solidFill>
            </a:endParaRPr>
          </a:p>
        </p:txBody>
      </p:sp>
    </p:spTree>
    <p:extLst>
      <p:ext uri="{BB962C8B-B14F-4D97-AF65-F5344CB8AC3E}">
        <p14:creationId xmlns:p14="http://schemas.microsoft.com/office/powerpoint/2010/main" xmlns="" val="365669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686800" cy="1066800"/>
          </a:xfrm>
        </p:spPr>
        <p:txBody>
          <a:bodyPr>
            <a:normAutofit fontScale="90000"/>
          </a:bodyPr>
          <a:lstStyle/>
          <a:p>
            <a:r>
              <a:rPr lang="en-US" b="0" dirty="0" smtClean="0">
                <a:solidFill>
                  <a:schemeClr val="tx1"/>
                </a:solidFill>
              </a:rPr>
              <a:t>‘Dark </a:t>
            </a:r>
            <a:r>
              <a:rPr lang="en-US" b="0" dirty="0" err="1" smtClean="0">
                <a:solidFill>
                  <a:schemeClr val="tx1"/>
                </a:solidFill>
              </a:rPr>
              <a:t>Taxa</a:t>
            </a:r>
            <a:r>
              <a:rPr lang="en-US" b="0" dirty="0" smtClean="0">
                <a:solidFill>
                  <a:schemeClr val="tx1"/>
                </a:solidFill>
              </a:rPr>
              <a:t>’ increase dramatically! </a:t>
            </a:r>
            <a:endParaRPr lang="en-US" b="0" dirty="0">
              <a:solidFill>
                <a:schemeClr val="tx1"/>
              </a:solidFill>
            </a:endParaRPr>
          </a:p>
        </p:txBody>
      </p:sp>
      <p:pic>
        <p:nvPicPr>
          <p:cNvPr id="1026" name="Picture 2"/>
          <p:cNvPicPr>
            <a:picLocks noChangeAspect="1" noChangeArrowheads="1"/>
          </p:cNvPicPr>
          <p:nvPr/>
        </p:nvPicPr>
        <p:blipFill>
          <a:blip r:embed="rId3" cstate="print"/>
          <a:srcRect l="4063" t="11702" r="33125" b="38930"/>
          <a:stretch>
            <a:fillRect/>
          </a:stretch>
        </p:blipFill>
        <p:spPr bwMode="auto">
          <a:xfrm>
            <a:off x="1295400" y="1371600"/>
            <a:ext cx="6765984" cy="3124200"/>
          </a:xfrm>
          <a:prstGeom prst="rect">
            <a:avLst/>
          </a:prstGeom>
          <a:noFill/>
          <a:ln w="9525">
            <a:noFill/>
            <a:miter lim="800000"/>
            <a:headEnd/>
            <a:tailEnd/>
          </a:ln>
        </p:spPr>
      </p:pic>
      <p:sp>
        <p:nvSpPr>
          <p:cNvPr id="5" name="TextBox 4"/>
          <p:cNvSpPr txBox="1"/>
          <p:nvPr/>
        </p:nvSpPr>
        <p:spPr>
          <a:xfrm>
            <a:off x="1282147" y="6457890"/>
            <a:ext cx="6788425" cy="400110"/>
          </a:xfrm>
          <a:prstGeom prst="rect">
            <a:avLst/>
          </a:prstGeom>
          <a:noFill/>
        </p:spPr>
        <p:txBody>
          <a:bodyPr wrap="square" rtlCol="0">
            <a:spAutoFit/>
          </a:bodyPr>
          <a:lstStyle/>
          <a:p>
            <a:pPr algn="ctr"/>
            <a:r>
              <a:rPr lang="en-US" sz="2000" dirty="0" smtClean="0">
                <a:solidFill>
                  <a:srgbClr val="FFC000"/>
                </a:solidFill>
              </a:rPr>
              <a:t>Rod Page, </a:t>
            </a:r>
            <a:r>
              <a:rPr lang="en-US" sz="2000" dirty="0" err="1" smtClean="0">
                <a:solidFill>
                  <a:srgbClr val="FFC000"/>
                </a:solidFill>
              </a:rPr>
              <a:t>iPhylo</a:t>
            </a:r>
            <a:r>
              <a:rPr lang="en-US" sz="2000" dirty="0" smtClean="0">
                <a:solidFill>
                  <a:srgbClr val="FFC000"/>
                </a:solidFill>
              </a:rPr>
              <a:t> </a:t>
            </a:r>
            <a:r>
              <a:rPr lang="en-US" sz="2000" dirty="0" err="1" smtClean="0">
                <a:solidFill>
                  <a:srgbClr val="FFC000"/>
                </a:solidFill>
              </a:rPr>
              <a:t>blogspot</a:t>
            </a:r>
            <a:r>
              <a:rPr lang="en-US" sz="2000" dirty="0" smtClean="0">
                <a:solidFill>
                  <a:srgbClr val="FFC000"/>
                </a:solidFill>
              </a:rPr>
              <a:t>, 12 April 2011</a:t>
            </a:r>
            <a:endParaRPr lang="en-US" sz="2000" dirty="0">
              <a:solidFill>
                <a:srgbClr val="FFC000"/>
              </a:solidFill>
            </a:endParaRPr>
          </a:p>
        </p:txBody>
      </p:sp>
      <p:pic>
        <p:nvPicPr>
          <p:cNvPr id="6" name="Picture 2"/>
          <p:cNvPicPr>
            <a:picLocks noChangeAspect="1" noChangeArrowheads="1"/>
          </p:cNvPicPr>
          <p:nvPr/>
        </p:nvPicPr>
        <p:blipFill>
          <a:blip r:embed="rId3" cstate="print"/>
          <a:srcRect l="4063" t="22539" r="33125" b="19664"/>
          <a:stretch>
            <a:fillRect/>
          </a:stretch>
        </p:blipFill>
        <p:spPr bwMode="auto">
          <a:xfrm>
            <a:off x="1295400" y="1828800"/>
            <a:ext cx="6765984" cy="36576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l="4063" t="82744" r="33125" b="3723"/>
          <a:stretch>
            <a:fillRect/>
          </a:stretch>
        </p:blipFill>
        <p:spPr bwMode="auto">
          <a:xfrm>
            <a:off x="1295400" y="5392004"/>
            <a:ext cx="6765984" cy="856396"/>
          </a:xfrm>
          <a:prstGeom prst="rect">
            <a:avLst/>
          </a:prstGeom>
          <a:noFill/>
          <a:ln w="9525">
            <a:noFill/>
            <a:miter lim="800000"/>
            <a:headEnd/>
            <a:tailEnd/>
          </a:ln>
        </p:spPr>
      </p:pic>
    </p:spTree>
  </p:cSld>
  <p:clrMapOvr>
    <a:masterClrMapping/>
  </p:clrMapOvr>
  <p:transition advTm="51668"/>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1413510" y="1266825"/>
            <a:ext cx="6900863" cy="707886"/>
          </a:xfrm>
          <a:prstGeom prst="rect">
            <a:avLst/>
          </a:prstGeom>
        </p:spPr>
        <p:txBody>
          <a:bodyPr>
            <a:spAutoFit/>
          </a:bodyPr>
          <a:lstStyle/>
          <a:p>
            <a:pPr marL="534988" indent="-534988">
              <a:spcBef>
                <a:spcPct val="40000"/>
              </a:spcBef>
              <a:buClr>
                <a:schemeClr val="bg2"/>
              </a:buClr>
              <a:buSzPct val="200000"/>
              <a:defRPr/>
            </a:pPr>
            <a:r>
              <a:rPr lang="en-US" sz="4000" b="1" dirty="0">
                <a:solidFill>
                  <a:srgbClr val="FFC000"/>
                </a:solidFill>
                <a:effectLst>
                  <a:outerShdw blurRad="38100" dist="38100" dir="2700000" algn="tl">
                    <a:srgbClr val="000000"/>
                  </a:outerShdw>
                </a:effectLst>
                <a:cs typeface="Times New Roman" charset="0"/>
              </a:rPr>
              <a:t>I</a:t>
            </a:r>
            <a:r>
              <a:rPr lang="en-US" sz="4000" b="1" dirty="0">
                <a:effectLst>
                  <a:outerShdw blurRad="38100" dist="38100" dir="2700000" algn="tl">
                    <a:srgbClr val="000000"/>
                  </a:outerShdw>
                </a:effectLst>
                <a:cs typeface="Times New Roman" charset="0"/>
              </a:rPr>
              <a:t>            </a:t>
            </a:r>
            <a:r>
              <a:rPr lang="bg-BG" sz="4000" b="1" dirty="0">
                <a:solidFill>
                  <a:srgbClr val="FFC000"/>
                </a:solidFill>
                <a:effectLst>
                  <a:outerShdw blurRad="38100" dist="38100" dir="2700000" algn="tl">
                    <a:srgbClr val="000000"/>
                  </a:outerShdw>
                </a:effectLst>
                <a:cs typeface="Times New Roman" charset="0"/>
              </a:rPr>
              <a:t>Open Access</a:t>
            </a:r>
            <a:r>
              <a:rPr lang="bg-BG" sz="4000" b="1" dirty="0" smtClean="0">
                <a:solidFill>
                  <a:srgbClr val="FFC000"/>
                </a:solidFill>
                <a:effectLst>
                  <a:outerShdw blurRad="38100" dist="38100" dir="2700000" algn="tl">
                    <a:srgbClr val="000000"/>
                  </a:outerShdw>
                </a:effectLst>
                <a:cs typeface="Times New Roman" charset="0"/>
              </a:rPr>
              <a:t>!</a:t>
            </a:r>
            <a:endParaRPr lang="en-US" sz="4000" b="1" dirty="0" smtClean="0">
              <a:solidFill>
                <a:srgbClr val="FFC000"/>
              </a:solidFill>
              <a:effectLst>
                <a:outerShdw blurRad="38100" dist="38100" dir="2700000" algn="tl">
                  <a:srgbClr val="000000"/>
                </a:outerShdw>
              </a:effectLst>
              <a:cs typeface="Times New Roman" charset="0"/>
            </a:endParaRPr>
          </a:p>
        </p:txBody>
      </p:sp>
      <p:pic>
        <p:nvPicPr>
          <p:cNvPr id="29699" name="Picture 3"/>
          <p:cNvPicPr>
            <a:picLocks noChangeAspect="1" noChangeArrowheads="1"/>
          </p:cNvPicPr>
          <p:nvPr/>
        </p:nvPicPr>
        <p:blipFill>
          <a:blip r:embed="rId2" cstate="print"/>
          <a:srcRect/>
          <a:stretch>
            <a:fillRect/>
          </a:stretch>
        </p:blipFill>
        <p:spPr bwMode="auto">
          <a:xfrm>
            <a:off x="2223453" y="1002030"/>
            <a:ext cx="1323975" cy="1181100"/>
          </a:xfrm>
          <a:prstGeom prst="rect">
            <a:avLst/>
          </a:prstGeom>
          <a:noFill/>
          <a:ln w="9525">
            <a:noFill/>
            <a:miter lim="800000"/>
            <a:headEnd/>
            <a:tailEnd/>
          </a:ln>
        </p:spPr>
      </p:pic>
      <p:sp>
        <p:nvSpPr>
          <p:cNvPr id="4" name="Rectangle 3"/>
          <p:cNvSpPr/>
          <p:nvPr/>
        </p:nvSpPr>
        <p:spPr>
          <a:xfrm>
            <a:off x="3776455" y="2807824"/>
            <a:ext cx="1253869" cy="646331"/>
          </a:xfrm>
          <a:prstGeom prst="rect">
            <a:avLst/>
          </a:prstGeom>
        </p:spPr>
        <p:txBody>
          <a:bodyPr wrap="none">
            <a:spAutoFit/>
          </a:bodyPr>
          <a:lstStyle/>
          <a:p>
            <a:r>
              <a:rPr lang="en-US" sz="3600" dirty="0" smtClean="0"/>
              <a:t>and</a:t>
            </a:r>
            <a:r>
              <a:rPr lang="en-US" sz="1200" dirty="0" smtClean="0"/>
              <a:t>….</a:t>
            </a:r>
            <a:endParaRPr lang="bg-BG" sz="1200" dirty="0"/>
          </a:p>
        </p:txBody>
      </p:sp>
      <p:pic>
        <p:nvPicPr>
          <p:cNvPr id="7" name="Picture 38" descr="ViBRANT Logo No Text-Large"/>
          <p:cNvPicPr>
            <a:picLocks noChangeAspect="1" noChangeArrowheads="1"/>
          </p:cNvPicPr>
          <p:nvPr/>
        </p:nvPicPr>
        <p:blipFill>
          <a:blip r:embed="rId3" cstate="print"/>
          <a:srcRect/>
          <a:stretch>
            <a:fillRect/>
          </a:stretch>
        </p:blipFill>
        <p:spPr bwMode="auto">
          <a:xfrm>
            <a:off x="3139058" y="2484785"/>
            <a:ext cx="2973508" cy="2210258"/>
          </a:xfrm>
          <a:prstGeom prst="rect">
            <a:avLst/>
          </a:prstGeom>
          <a:noFill/>
        </p:spPr>
      </p:pic>
      <p:sp>
        <p:nvSpPr>
          <p:cNvPr id="8" name="Text Box 32"/>
          <p:cNvSpPr txBox="1">
            <a:spLocks noChangeArrowheads="1"/>
          </p:cNvSpPr>
          <p:nvPr/>
        </p:nvSpPr>
        <p:spPr bwMode="auto">
          <a:xfrm>
            <a:off x="4643044" y="3816626"/>
            <a:ext cx="2085747" cy="461665"/>
          </a:xfrm>
          <a:prstGeom prst="rect">
            <a:avLst/>
          </a:prstGeom>
          <a:noFill/>
          <a:ln w="9525">
            <a:noFill/>
            <a:miter lim="800000"/>
            <a:headEnd/>
            <a:tailEnd/>
          </a:ln>
        </p:spPr>
        <p:txBody>
          <a:bodyPr wrap="square">
            <a:spAutoFit/>
          </a:bodyPr>
          <a:lstStyle/>
          <a:p>
            <a:pPr>
              <a:tabLst>
                <a:tab pos="533400" algn="l"/>
              </a:tabLst>
            </a:pPr>
            <a:r>
              <a:rPr lang="en-US" sz="2400" dirty="0" err="1" smtClean="0">
                <a:latin typeface="Helvetica" pitchFamily="-48" charset="0"/>
              </a:rPr>
              <a:t>ViBRANT</a:t>
            </a:r>
            <a:endParaRPr lang="en-US" sz="1600" dirty="0">
              <a:latin typeface="Helvetica" pitchFamily="-48" charset="0"/>
            </a:endParaRPr>
          </a:p>
        </p:txBody>
      </p:sp>
      <p:pic>
        <p:nvPicPr>
          <p:cNvPr id="9" name="Inhaltsplatzhalter 4" descr="Plazi_books.jpg"/>
          <p:cNvPicPr>
            <a:picLocks noChangeAspect="1"/>
          </p:cNvPicPr>
          <p:nvPr/>
        </p:nvPicPr>
        <p:blipFill>
          <a:blip r:embed="rId4" cstate="print"/>
          <a:srcRect/>
          <a:stretch>
            <a:fillRect/>
          </a:stretch>
        </p:blipFill>
        <p:spPr bwMode="auto">
          <a:xfrm>
            <a:off x="6406434" y="5376008"/>
            <a:ext cx="2241142" cy="1228478"/>
          </a:xfrm>
          <a:prstGeom prst="rect">
            <a:avLst/>
          </a:prstGeom>
          <a:noFill/>
          <a:ln w="9525">
            <a:noFill/>
            <a:miter lim="800000"/>
            <a:headEnd/>
            <a:tailEnd/>
          </a:ln>
          <a:effectLst/>
        </p:spPr>
      </p:pic>
      <p:sp>
        <p:nvSpPr>
          <p:cNvPr id="10" name="Rectangle 9"/>
          <p:cNvSpPr/>
          <p:nvPr/>
        </p:nvSpPr>
        <p:spPr>
          <a:xfrm>
            <a:off x="6383346" y="5393422"/>
            <a:ext cx="718466" cy="323165"/>
          </a:xfrm>
          <a:prstGeom prst="rect">
            <a:avLst/>
          </a:prstGeom>
        </p:spPr>
        <p:txBody>
          <a:bodyPr wrap="none">
            <a:spAutoFit/>
          </a:bodyPr>
          <a:lstStyle/>
          <a:p>
            <a:r>
              <a:rPr lang="en-US" dirty="0" smtClean="0">
                <a:solidFill>
                  <a:schemeClr val="bg1"/>
                </a:solidFill>
                <a:latin typeface="Arial" charset="0"/>
                <a:ea typeface="ＭＳ Ｐゴシック" charset="0"/>
              </a:rPr>
              <a:t>PLAZI</a:t>
            </a:r>
            <a:endParaRPr lang="bg-BG" dirty="0">
              <a:solidFill>
                <a:schemeClr val="bg1"/>
              </a:solidFill>
            </a:endParaRPr>
          </a:p>
        </p:txBody>
      </p:sp>
      <p:pic>
        <p:nvPicPr>
          <p:cNvPr id="12" name="Picture 11" descr="Pro-iBiosphere_logo.eps"/>
          <p:cNvPicPr>
            <a:picLocks noChangeAspect="1"/>
          </p:cNvPicPr>
          <p:nvPr/>
        </p:nvPicPr>
        <p:blipFill>
          <a:blip r:embed="rId5" cstate="print"/>
          <a:stretch>
            <a:fillRect/>
          </a:stretch>
        </p:blipFill>
        <p:spPr>
          <a:xfrm>
            <a:off x="616943" y="5874403"/>
            <a:ext cx="2644050" cy="55356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ntr" presetSubtype="0" fill="hold" grpId="3"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6" presetClass="emph" presetSubtype="0" fill="hold" grpId="2" nodeType="withEffect">
                                  <p:stCondLst>
                                    <p:cond delay="0"/>
                                  </p:stCondLst>
                                  <p:childTnLst>
                                    <p:animScale>
                                      <p:cBhvr>
                                        <p:cTn id="19" dur="2000" fill="hold"/>
                                        <p:tgtEl>
                                          <p:spTgt spid="8"/>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2"/>
      <p:bldP spid="8" grpId="3"/>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38260"/>
            <a:ext cx="9144000" cy="6896260"/>
          </a:xfrm>
          <a:prstGeom prst="rect">
            <a:avLst/>
          </a:prstGeom>
          <a:noFill/>
          <a:ln w="9525">
            <a:noFill/>
            <a:miter lim="800000"/>
            <a:headEnd/>
            <a:tailEnd/>
          </a:ln>
        </p:spPr>
      </p:pic>
      <p:sp>
        <p:nvSpPr>
          <p:cNvPr id="4" name="Rectangle 3"/>
          <p:cNvSpPr/>
          <p:nvPr/>
        </p:nvSpPr>
        <p:spPr>
          <a:xfrm>
            <a:off x="4095063" y="6130386"/>
            <a:ext cx="4834080" cy="523220"/>
          </a:xfrm>
          <a:prstGeom prst="rect">
            <a:avLst/>
          </a:prstGeom>
        </p:spPr>
        <p:txBody>
          <a:bodyPr wrap="none">
            <a:spAutoFit/>
          </a:bodyPr>
          <a:lstStyle/>
          <a:p>
            <a:pPr algn="ctr"/>
            <a:r>
              <a:rPr lang="en-US" sz="2800" dirty="0" smtClean="0">
                <a:solidFill>
                  <a:srgbClr val="364B33"/>
                </a:solidFill>
              </a:rPr>
              <a:t>Import co-author’s profile</a:t>
            </a:r>
            <a:endParaRPr lang="bg-BG" sz="2800" dirty="0">
              <a:solidFill>
                <a:srgbClr val="364B33"/>
              </a:solidFill>
            </a:endParaRPr>
          </a:p>
        </p:txBody>
      </p:sp>
      <p:cxnSp>
        <p:nvCxnSpPr>
          <p:cNvPr id="5" name="Straight Arrow Connector 4"/>
          <p:cNvCxnSpPr/>
          <p:nvPr/>
        </p:nvCxnSpPr>
        <p:spPr>
          <a:xfrm flipH="1">
            <a:off x="1087120" y="903383"/>
            <a:ext cx="274320" cy="355600"/>
          </a:xfrm>
          <a:prstGeom prst="straightConnector1">
            <a:avLst/>
          </a:prstGeom>
          <a:ln w="63500" cap="rnd">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 y="0"/>
            <a:ext cx="8229600" cy="1143000"/>
          </a:xfrm>
        </p:spPr>
        <p:txBody>
          <a:bodyPr/>
          <a:lstStyle/>
          <a:p>
            <a:r>
              <a:rPr lang="en-US" b="0" dirty="0" smtClean="0">
                <a:solidFill>
                  <a:schemeClr val="tx1"/>
                </a:solidFill>
              </a:rPr>
              <a:t>The paper/PDF impediment</a:t>
            </a:r>
            <a:endParaRPr lang="bg-BG" b="0" dirty="0">
              <a:solidFill>
                <a:schemeClr val="tx1"/>
              </a:solidFill>
            </a:endParaRPr>
          </a:p>
        </p:txBody>
      </p:sp>
      <p:pic>
        <p:nvPicPr>
          <p:cNvPr id="4" name="Picture 3" descr="1-02.jpg"/>
          <p:cNvPicPr>
            <a:picLocks noChangeAspect="1"/>
          </p:cNvPicPr>
          <p:nvPr/>
        </p:nvPicPr>
        <p:blipFill>
          <a:blip r:embed="rId2" cstate="print"/>
          <a:stretch>
            <a:fillRect/>
          </a:stretch>
        </p:blipFill>
        <p:spPr>
          <a:xfrm>
            <a:off x="883919" y="955040"/>
            <a:ext cx="7510411" cy="5902959"/>
          </a:xfrm>
          <a:prstGeom prst="rect">
            <a:avLst/>
          </a:prstGeo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p:cNvPicPr>
            <a:picLocks noChangeAspect="1" noChangeArrowheads="1"/>
          </p:cNvPicPr>
          <p:nvPr/>
        </p:nvPicPr>
        <p:blipFill>
          <a:blip r:embed="rId2" cstate="print"/>
          <a:srcRect/>
          <a:stretch>
            <a:fillRect/>
          </a:stretch>
        </p:blipFill>
        <p:spPr bwMode="auto">
          <a:xfrm>
            <a:off x="467488" y="437588"/>
            <a:ext cx="3833953" cy="5477076"/>
          </a:xfrm>
          <a:prstGeom prst="rect">
            <a:avLst/>
          </a:prstGeom>
          <a:noFill/>
          <a:ln w="9525">
            <a:noFill/>
            <a:miter lim="800000"/>
            <a:headEnd/>
            <a:tailEnd/>
          </a:ln>
        </p:spPr>
      </p:pic>
      <p:pic>
        <p:nvPicPr>
          <p:cNvPr id="191491" name="Picture 3"/>
          <p:cNvPicPr>
            <a:picLocks noChangeAspect="1" noChangeArrowheads="1"/>
          </p:cNvPicPr>
          <p:nvPr/>
        </p:nvPicPr>
        <p:blipFill>
          <a:blip r:embed="rId3" cstate="print"/>
          <a:srcRect/>
          <a:stretch>
            <a:fillRect/>
          </a:stretch>
        </p:blipFill>
        <p:spPr bwMode="auto">
          <a:xfrm>
            <a:off x="4628023" y="437587"/>
            <a:ext cx="3856219" cy="5489280"/>
          </a:xfrm>
          <a:prstGeom prst="rect">
            <a:avLst/>
          </a:prstGeom>
          <a:noFill/>
          <a:ln w="9525">
            <a:noFill/>
            <a:miter lim="800000"/>
            <a:headEnd/>
            <a:tailEnd/>
          </a:ln>
        </p:spPr>
      </p:pic>
      <p:sp>
        <p:nvSpPr>
          <p:cNvPr id="5" name="Rectangle 4"/>
          <p:cNvSpPr/>
          <p:nvPr/>
        </p:nvSpPr>
        <p:spPr>
          <a:xfrm>
            <a:off x="2355448" y="6037911"/>
            <a:ext cx="4572000" cy="523220"/>
          </a:xfrm>
          <a:prstGeom prst="rect">
            <a:avLst/>
          </a:prstGeom>
        </p:spPr>
        <p:txBody>
          <a:bodyPr>
            <a:spAutoFit/>
          </a:bodyPr>
          <a:lstStyle/>
          <a:p>
            <a:pPr algn="ctr"/>
            <a:r>
              <a:rPr lang="en-US" sz="1400" b="1" dirty="0" smtClean="0"/>
              <a:t>… the burden or OCR, double-keying and markup of paper/PDF literature</a:t>
            </a:r>
            <a:endParaRPr lang="bg-BG" dirty="0"/>
          </a:p>
        </p:txBody>
      </p:sp>
      <p:sp>
        <p:nvSpPr>
          <p:cNvPr id="6" name="Rectangle 5"/>
          <p:cNvSpPr/>
          <p:nvPr/>
        </p:nvSpPr>
        <p:spPr bwMode="auto">
          <a:xfrm>
            <a:off x="1423686" y="2164466"/>
            <a:ext cx="763929" cy="127321"/>
          </a:xfrm>
          <a:prstGeom prst="rect">
            <a:avLst/>
          </a:prstGeom>
          <a:solidFill>
            <a:srgbClr val="C00000">
              <a:alpha val="33000"/>
            </a:srgbClr>
          </a:solidFill>
          <a:ln w="9525" cap="flat" cmpd="sng" algn="ctr">
            <a:solidFill>
              <a:srgbClr val="C00000">
                <a:alpha val="23000"/>
              </a:srgbClr>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8" name="Rectangle 7"/>
          <p:cNvSpPr/>
          <p:nvPr/>
        </p:nvSpPr>
        <p:spPr bwMode="auto">
          <a:xfrm>
            <a:off x="2245487" y="2604304"/>
            <a:ext cx="1157469" cy="150470"/>
          </a:xfrm>
          <a:prstGeom prst="rect">
            <a:avLst/>
          </a:prstGeom>
          <a:solidFill>
            <a:srgbClr val="FFFF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9" name="Rectangle 8"/>
          <p:cNvSpPr/>
          <p:nvPr/>
        </p:nvSpPr>
        <p:spPr bwMode="auto">
          <a:xfrm>
            <a:off x="3541853" y="2465408"/>
            <a:ext cx="474563" cy="115747"/>
          </a:xfrm>
          <a:prstGeom prst="rect">
            <a:avLst/>
          </a:prstGeom>
          <a:solidFill>
            <a:srgbClr val="FF0000">
              <a:alpha val="24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0" name="Rectangle 9"/>
          <p:cNvSpPr/>
          <p:nvPr/>
        </p:nvSpPr>
        <p:spPr bwMode="auto">
          <a:xfrm>
            <a:off x="949124" y="2338086"/>
            <a:ext cx="2083443" cy="115747"/>
          </a:xfrm>
          <a:prstGeom prst="rect">
            <a:avLst/>
          </a:prstGeom>
          <a:solidFill>
            <a:srgbClr val="FFC000">
              <a:alpha val="22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2" name="Rectangle 11"/>
          <p:cNvSpPr/>
          <p:nvPr/>
        </p:nvSpPr>
        <p:spPr bwMode="auto">
          <a:xfrm>
            <a:off x="902825" y="2766349"/>
            <a:ext cx="3183038" cy="2118167"/>
          </a:xfrm>
          <a:prstGeom prst="rect">
            <a:avLst/>
          </a:prstGeom>
          <a:solidFill>
            <a:srgbClr val="92D050">
              <a:alpha val="23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3" name="Rectangle 12"/>
          <p:cNvSpPr/>
          <p:nvPr/>
        </p:nvSpPr>
        <p:spPr bwMode="auto">
          <a:xfrm>
            <a:off x="2720051" y="1169043"/>
            <a:ext cx="925974" cy="162046"/>
          </a:xfrm>
          <a:prstGeom prst="rect">
            <a:avLst/>
          </a:prstGeom>
          <a:solidFill>
            <a:srgbClr val="00B050">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
        <p:nvSpPr>
          <p:cNvPr id="14" name="Rectangle 13"/>
          <p:cNvSpPr/>
          <p:nvPr/>
        </p:nvSpPr>
        <p:spPr bwMode="auto">
          <a:xfrm>
            <a:off x="1273215" y="1365813"/>
            <a:ext cx="787079" cy="115746"/>
          </a:xfrm>
          <a:prstGeom prst="rect">
            <a:avLst/>
          </a:prstGeom>
          <a:solidFill>
            <a:srgbClr val="780621">
              <a:alpha val="25000"/>
            </a:srgbClr>
          </a:solidFill>
          <a:ln w="9525" cap="flat" cmpd="sng" algn="ctr">
            <a:solidFill>
              <a:schemeClr val="tx1"/>
            </a:solidFill>
            <a:prstDash val="solid"/>
            <a:round/>
            <a:headEnd type="none" w="med" len="med"/>
            <a:tailEnd type="none" w="med" len="med"/>
          </a:ln>
          <a:effectLst/>
        </p:spPr>
        <p:txBody>
          <a:bodyPr vert="horz" wrap="none" lIns="62962" tIns="31481" rIns="62962" bIns="31481"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bg-BG" sz="1500" b="0" i="0" u="none" strike="noStrike" cap="none" normalizeH="0" baseline="0" smtClean="0">
              <a:ln>
                <a:noFill/>
              </a:ln>
              <a:solidFill>
                <a:schemeClr val="tx1"/>
              </a:solidFill>
              <a:effectLst/>
              <a:latin typeface="Verdana" pitchFamily="34" charset="0"/>
              <a:cs typeface="Times New Roman"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1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200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2500"/>
                            </p:stCondLst>
                            <p:childTnLst>
                              <p:par>
                                <p:cTn id="22" presetID="1" presetClass="entr" presetSubtype="0" fill="hold" grpId="0" nodeType="afterEffect">
                                  <p:stCondLst>
                                    <p:cond delay="200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4500"/>
                            </p:stCondLst>
                            <p:childTnLst>
                              <p:par>
                                <p:cTn id="25" presetID="1" presetClass="entr" presetSubtype="0" fill="hold" grpId="0" nodeType="afterEffect">
                                  <p:stCondLst>
                                    <p:cond delay="200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2" grpId="0" animBg="1"/>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6160"/>
          </a:xfrm>
        </p:spPr>
        <p:txBody>
          <a:bodyPr/>
          <a:lstStyle/>
          <a:p>
            <a:r>
              <a:rPr lang="en-US" sz="3500" b="0" dirty="0" smtClean="0">
                <a:solidFill>
                  <a:schemeClr val="tx1"/>
                </a:solidFill>
              </a:rPr>
              <a:t>Low uptake of </a:t>
            </a:r>
            <a:r>
              <a:rPr lang="en-US" sz="3500" b="0" dirty="0" smtClean="0">
                <a:solidFill>
                  <a:schemeClr val="tx1"/>
                </a:solidFill>
              </a:rPr>
              <a:t>data publishing &amp; sharing</a:t>
            </a:r>
            <a:endParaRPr lang="bg-BG" sz="3500" b="0" dirty="0">
              <a:solidFill>
                <a:schemeClr val="tx1"/>
              </a:solidFill>
            </a:endParaRPr>
          </a:p>
        </p:txBody>
      </p:sp>
      <p:pic>
        <p:nvPicPr>
          <p:cNvPr id="4" name="Picture 3" descr="1-03.jpg"/>
          <p:cNvPicPr>
            <a:picLocks noChangeAspect="1"/>
          </p:cNvPicPr>
          <p:nvPr/>
        </p:nvPicPr>
        <p:blipFill>
          <a:blip r:embed="rId2" cstate="print"/>
          <a:stretch>
            <a:fillRect/>
          </a:stretch>
        </p:blipFill>
        <p:spPr>
          <a:xfrm>
            <a:off x="833119" y="833121"/>
            <a:ext cx="7665531" cy="6024879"/>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62962" tIns="31481" rIns="62962" bIns="31481"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500" b="0" i="0" u="none" strike="noStrike" cap="none" normalizeH="0" baseline="0" smtClean="0">
            <a:ln>
              <a:noFill/>
            </a:ln>
            <a:solidFill>
              <a:schemeClr val="tx1"/>
            </a:solidFill>
            <a:effectLst/>
            <a:latin typeface="Verdana" pitchFamily="34" charset="0"/>
            <a:cs typeface="Times New Roman"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48091</TotalTime>
  <Words>1529</Words>
  <Application>Microsoft Office PowerPoint</Application>
  <PresentationFormat>On-screen Show (4:3)</PresentationFormat>
  <Paragraphs>164</Paragraphs>
  <Slides>61</Slides>
  <Notes>6</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Stream</vt:lpstr>
      <vt:lpstr>The Biodiversity Data Journal Towards next-generation, integrated narrative and data publishing </vt:lpstr>
      <vt:lpstr>Life cycle of biodiversity data</vt:lpstr>
      <vt:lpstr>Multiple Scholarly Data Publishing Models</vt:lpstr>
      <vt:lpstr>The problem?</vt:lpstr>
      <vt:lpstr>Data deluge: Massive sampling</vt:lpstr>
      <vt:lpstr>‘Dark Taxa’ increase dramatically! </vt:lpstr>
      <vt:lpstr>The paper/PDF impediment</vt:lpstr>
      <vt:lpstr>Slide 8</vt:lpstr>
      <vt:lpstr>Low uptake of data publishing &amp; sharing</vt:lpstr>
      <vt:lpstr>The “impact factor” pressure</vt:lpstr>
      <vt:lpstr>Slide 11</vt:lpstr>
      <vt:lpstr>Slide 12</vt:lpstr>
      <vt:lpstr>The “peer review” pressure</vt:lpstr>
      <vt:lpstr>As a result, data remain unpublished and often get lost!</vt:lpstr>
      <vt:lpstr>The solution?</vt:lpstr>
      <vt:lpstr>Data papers</vt:lpstr>
      <vt:lpstr>Slide 17</vt:lpstr>
      <vt:lpstr>Slide 18</vt:lpstr>
      <vt:lpstr>Growth of data papers</vt:lpstr>
      <vt:lpstr>Next generation data publishing </vt:lpstr>
      <vt:lpstr>Slide 21</vt:lpstr>
      <vt:lpstr>Slide 22</vt:lpstr>
      <vt:lpstr>Harvesting data straight from article </vt:lpstr>
      <vt:lpstr>Novel concepts</vt:lpstr>
      <vt:lpstr>How BDJ does that?</vt:lpstr>
      <vt:lpstr>Slide 26</vt:lpstr>
      <vt:lpstr>Import DwC data</vt:lpstr>
      <vt:lpstr>DwC Template</vt:lpstr>
      <vt:lpstr>Slide 29</vt:lpstr>
      <vt:lpstr>Slide 30</vt:lpstr>
      <vt:lpstr>DwC terms visible in text</vt:lpstr>
      <vt:lpstr>Compose plates</vt:lpstr>
      <vt:lpstr>Slide 33</vt:lpstr>
      <vt:lpstr>Slide 34</vt:lpstr>
      <vt:lpstr>Slide 35</vt:lpstr>
      <vt:lpstr>Slide 36</vt:lpstr>
      <vt:lpstr>Slide 37</vt:lpstr>
      <vt:lpstr>Slide 38</vt:lpstr>
      <vt:lpstr>No author guidelines! The tool will guide you! </vt:lpstr>
      <vt:lpstr>Authors do not need to markup or hyperlink anything! It is done by the tool!</vt:lpstr>
      <vt:lpstr>No layout stage!</vt:lpstr>
      <vt:lpstr>Slide 42</vt:lpstr>
      <vt:lpstr>Slide 43</vt:lpstr>
      <vt:lpstr>Slide 44</vt:lpstr>
      <vt:lpstr>Now imagine…</vt:lpstr>
      <vt:lpstr>Consolidated Reviewers’ Version</vt:lpstr>
      <vt:lpstr>Article metadata</vt:lpstr>
      <vt:lpstr>Map localities</vt:lpstr>
      <vt:lpstr>Taxa and their usages</vt:lpstr>
      <vt:lpstr>Taxon profile</vt:lpstr>
      <vt:lpstr>Taxon profile</vt:lpstr>
      <vt:lpstr>Tables and Figures</vt:lpstr>
      <vt:lpstr>References</vt:lpstr>
      <vt:lpstr>Slide 54</vt:lpstr>
      <vt:lpstr>Slide 55</vt:lpstr>
      <vt:lpstr>Possible solution for “dark” taxa </vt:lpstr>
      <vt:lpstr>Automated pre-publication registration of new taxon names</vt:lpstr>
      <vt:lpstr>What will BDJ publish?</vt:lpstr>
      <vt:lpstr>Why publish in BDJ?</vt:lpstr>
      <vt:lpstr>Slide 60</vt:lpstr>
      <vt:lpstr>Slide 61</vt:lpstr>
    </vt:vector>
  </TitlesOfParts>
  <Company>Pensoft Publishers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Lyubomir Penev</dc:creator>
  <cp:lastModifiedBy>Lyubomir</cp:lastModifiedBy>
  <cp:revision>1163</cp:revision>
  <dcterms:created xsi:type="dcterms:W3CDTF">2009-05-17T12:46:22Z</dcterms:created>
  <dcterms:modified xsi:type="dcterms:W3CDTF">2013-11-13T12:06:32Z</dcterms:modified>
</cp:coreProperties>
</file>